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4538" r:id="rId4"/>
    <p:sldMasterId id="2147484620" r:id="rId5"/>
    <p:sldMasterId id="2147484646" r:id="rId6"/>
    <p:sldMasterId id="2147484694" r:id="rId7"/>
    <p:sldMasterId id="2147484729" r:id="rId8"/>
    <p:sldMasterId id="2147484802" r:id="rId9"/>
  </p:sldMasterIdLst>
  <p:notesMasterIdLst>
    <p:notesMasterId r:id="rId41"/>
  </p:notesMasterIdLst>
  <p:handoutMasterIdLst>
    <p:handoutMasterId r:id="rId42"/>
  </p:handoutMasterIdLst>
  <p:sldIdLst>
    <p:sldId id="796" r:id="rId10"/>
    <p:sldId id="739" r:id="rId11"/>
    <p:sldId id="1920" r:id="rId12"/>
    <p:sldId id="1903" r:id="rId13"/>
    <p:sldId id="1765" r:id="rId14"/>
    <p:sldId id="1770" r:id="rId15"/>
    <p:sldId id="1780" r:id="rId16"/>
    <p:sldId id="1781" r:id="rId17"/>
    <p:sldId id="1777" r:id="rId18"/>
    <p:sldId id="1769" r:id="rId19"/>
    <p:sldId id="1771" r:id="rId20"/>
    <p:sldId id="1772" r:id="rId21"/>
    <p:sldId id="1774" r:id="rId22"/>
    <p:sldId id="1775" r:id="rId23"/>
    <p:sldId id="1914" r:id="rId24"/>
    <p:sldId id="1927" r:id="rId25"/>
    <p:sldId id="1928" r:id="rId26"/>
    <p:sldId id="1926" r:id="rId27"/>
    <p:sldId id="1902" r:id="rId28"/>
    <p:sldId id="1905" r:id="rId29"/>
    <p:sldId id="1929" r:id="rId30"/>
    <p:sldId id="1915" r:id="rId31"/>
    <p:sldId id="1906" r:id="rId32"/>
    <p:sldId id="1907" r:id="rId33"/>
    <p:sldId id="1916" r:id="rId34"/>
    <p:sldId id="1909" r:id="rId35"/>
    <p:sldId id="1911" r:id="rId36"/>
    <p:sldId id="1912" r:id="rId37"/>
    <p:sldId id="1913" r:id="rId38"/>
    <p:sldId id="1910" r:id="rId39"/>
    <p:sldId id="1921" r:id="rId40"/>
  </p:sldIdLst>
  <p:sldSz cx="12436475" cy="6994525"/>
  <p:notesSz cx="6781800" cy="9067800"/>
  <p:custDataLst>
    <p:tags r:id="rId43"/>
  </p:custDataLst>
  <p:defaultTex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p:defaultTextStyle>
  <p:extLst>
    <p:ext uri="{521415D9-36F7-43E2-AB2F-B90AF26B5E84}">
      <p14:sectionLst xmlns:p14="http://schemas.microsoft.com/office/powerpoint/2010/main">
        <p14:section name="AAD" id="{115C21F9-EF5E-4B43-8EBD-552E5B158BEF}">
          <p14:sldIdLst>
            <p14:sldId id="796"/>
            <p14:sldId id="739"/>
          </p14:sldIdLst>
        </p14:section>
        <p14:section name="1. Protocol Overview" id="{3AF3DEDF-C33E-4E55-9F0D-EB3CE476A4EE}">
          <p14:sldIdLst>
            <p14:sldId id="1920"/>
          </p14:sldIdLst>
        </p14:section>
        <p14:section name="2. OAuth 2.0" id="{947A0E59-3150-41D9-A281-EF0F210E9BC9}">
          <p14:sldIdLst>
            <p14:sldId id="1903"/>
            <p14:sldId id="1765"/>
            <p14:sldId id="1770"/>
            <p14:sldId id="1780"/>
            <p14:sldId id="1781"/>
            <p14:sldId id="1777"/>
            <p14:sldId id="1769"/>
            <p14:sldId id="1771"/>
            <p14:sldId id="1772"/>
            <p14:sldId id="1774"/>
            <p14:sldId id="1775"/>
            <p14:sldId id="1914"/>
          </p14:sldIdLst>
        </p14:section>
        <p14:section name="3. OpenID Connect" id="{90C408C7-1F37-465C-A548-ECD1C4A8CDE2}">
          <p14:sldIdLst>
            <p14:sldId id="1927"/>
            <p14:sldId id="1928"/>
            <p14:sldId id="1926"/>
          </p14:sldIdLst>
        </p14:section>
        <p14:section name="4. SAML" id="{C0C783FF-D952-48E5-8697-2F9A30F8ED17}">
          <p14:sldIdLst>
            <p14:sldId id="1902"/>
            <p14:sldId id="1905"/>
            <p14:sldId id="1929"/>
            <p14:sldId id="1915"/>
          </p14:sldIdLst>
        </p14:section>
        <p14:section name="5. WS-Federation" id="{B8A9927B-5C13-4BA0-AA5E-901A8F1D24B1}">
          <p14:sldIdLst>
            <p14:sldId id="1906"/>
            <p14:sldId id="1907"/>
            <p14:sldId id="1916"/>
          </p14:sldIdLst>
        </p14:section>
        <p14:section name="6. Tokens" id="{2C2BFFEB-E204-4DC9-8F12-4C7E32825FE6}">
          <p14:sldIdLst>
            <p14:sldId id="1909"/>
            <p14:sldId id="1911"/>
            <p14:sldId id="1912"/>
            <p14:sldId id="1913"/>
            <p14:sldId id="1910"/>
            <p14:sldId id="19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7"/>
    <a:srgbClr val="002050"/>
    <a:srgbClr val="0179D7"/>
    <a:srgbClr val="092D91"/>
    <a:srgbClr val="F64848"/>
    <a:srgbClr val="BFBFBF"/>
    <a:srgbClr val="80BCEB"/>
    <a:srgbClr val="1993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ECCEA-A02F-4B08-8738-3E0BE61764E6}" v="1077" dt="2018-06-06T13:18:36.993"/>
    <p1510:client id="{4B4B5184-0270-432D-B979-1C84CCA0B695}" v="77" dt="2018-06-06T14:35:56.8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2" autoAdjust="0"/>
    <p:restoredTop sz="85530" autoAdjust="0"/>
  </p:normalViewPr>
  <p:slideViewPr>
    <p:cSldViewPr snapToObjects="1" showGuides="1">
      <p:cViewPr varScale="1">
        <p:scale>
          <a:sx n="102" d="100"/>
          <a:sy n="102" d="100"/>
        </p:scale>
        <p:origin x="288" y="1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3936"/>
    </p:cViewPr>
  </p:sorterViewPr>
  <p:notesViewPr>
    <p:cSldViewPr snapToObjects="1" showGuides="1">
      <p:cViewPr varScale="1">
        <p:scale>
          <a:sx n="88" d="100"/>
          <a:sy n="88" d="100"/>
        </p:scale>
        <p:origin x="3840" y="72"/>
      </p:cViewPr>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Master" Target="slideMasters/slideMaster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l" defTabSz="874550">
              <a:spcBef>
                <a:spcPct val="0"/>
              </a:spcBef>
              <a:defRPr sz="1200" b="1"/>
            </a:lvl1pPr>
          </a:lstStyle>
          <a:p>
            <a:endParaRPr lang="en-GB" dirty="0"/>
          </a:p>
        </p:txBody>
      </p:sp>
      <p:sp>
        <p:nvSpPr>
          <p:cNvPr id="10243" name="Rectangle 3"/>
          <p:cNvSpPr>
            <a:spLocks noGrp="1" noChangeArrowheads="1"/>
          </p:cNvSpPr>
          <p:nvPr>
            <p:ph type="dt" sz="quarter" idx="1"/>
          </p:nvPr>
        </p:nvSpPr>
        <p:spPr bwMode="auto">
          <a:xfrm>
            <a:off x="3842537"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r" defTabSz="874550">
              <a:spcBef>
                <a:spcPct val="0"/>
              </a:spcBef>
              <a:defRPr sz="1200" b="1"/>
            </a:lvl1pPr>
          </a:lstStyle>
          <a:p>
            <a:endParaRPr lang="en-GB" dirty="0"/>
          </a:p>
        </p:txBody>
      </p:sp>
      <p:sp>
        <p:nvSpPr>
          <p:cNvPr id="10244" name="Rectangle 4"/>
          <p:cNvSpPr>
            <a:spLocks noGrp="1" noChangeArrowheads="1"/>
          </p:cNvSpPr>
          <p:nvPr>
            <p:ph type="ftr" sz="quarter" idx="2"/>
          </p:nvPr>
        </p:nvSpPr>
        <p:spPr bwMode="auto">
          <a:xfrm>
            <a:off x="2"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l" defTabSz="874550">
              <a:spcBef>
                <a:spcPct val="0"/>
              </a:spcBef>
              <a:defRPr sz="1200" b="1"/>
            </a:lvl1pPr>
          </a:lstStyle>
          <a:p>
            <a:endParaRPr lang="en-GB" dirty="0"/>
          </a:p>
        </p:txBody>
      </p:sp>
      <p:sp>
        <p:nvSpPr>
          <p:cNvPr id="10245" name="Rectangle 5"/>
          <p:cNvSpPr>
            <a:spLocks noGrp="1" noChangeArrowheads="1"/>
          </p:cNvSpPr>
          <p:nvPr>
            <p:ph type="sldNum" sz="quarter" idx="3"/>
          </p:nvPr>
        </p:nvSpPr>
        <p:spPr bwMode="auto">
          <a:xfrm>
            <a:off x="3842537"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r" defTabSz="874550">
              <a:spcBef>
                <a:spcPct val="0"/>
              </a:spcBef>
              <a:defRPr sz="1200" b="1"/>
            </a:lvl1pPr>
          </a:lstStyle>
          <a:p>
            <a:fld id="{13A2AEDD-AD55-49C8-838F-E55756FFD25D}" type="slidenum">
              <a:rPr lang="en-GB"/>
              <a:pPr/>
              <a:t>‹N°›</a:t>
            </a:fld>
            <a:endParaRPr lang="en-GB" dirty="0"/>
          </a:p>
        </p:txBody>
      </p:sp>
    </p:spTree>
    <p:extLst>
      <p:ext uri="{BB962C8B-B14F-4D97-AF65-F5344CB8AC3E}">
        <p14:creationId xmlns:p14="http://schemas.microsoft.com/office/powerpoint/2010/main" val="2255217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2" y="3"/>
            <a:ext cx="2958655"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67" name="Rectangle 3"/>
          <p:cNvSpPr>
            <a:spLocks noGrp="1" noChangeArrowheads="1"/>
          </p:cNvSpPr>
          <p:nvPr>
            <p:ph type="dt" idx="1"/>
          </p:nvPr>
        </p:nvSpPr>
        <p:spPr bwMode="auto">
          <a:xfrm>
            <a:off x="3847383" y="3"/>
            <a:ext cx="2958654"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r" defTabSz="859313">
              <a:spcBef>
                <a:spcPct val="0"/>
              </a:spcBef>
              <a:defRPr sz="1200" b="1">
                <a:latin typeface="Arial"/>
                <a:cs typeface="Arial"/>
                <a:sym typeface="Arial"/>
              </a:defRPr>
            </a:lvl1pPr>
          </a:lstStyle>
          <a:p>
            <a:endParaRPr lang="en-GB" dirty="0"/>
          </a:p>
        </p:txBody>
      </p:sp>
      <p:sp>
        <p:nvSpPr>
          <p:cNvPr id="11268" name="Rectangle 4"/>
          <p:cNvSpPr>
            <a:spLocks noGrp="1" noRot="1" noChangeAspect="1" noChangeArrowheads="1" noTextEdit="1"/>
          </p:cNvSpPr>
          <p:nvPr>
            <p:ph type="sldImg" idx="2"/>
          </p:nvPr>
        </p:nvSpPr>
        <p:spPr bwMode="auto">
          <a:xfrm>
            <a:off x="323850" y="668338"/>
            <a:ext cx="6086475" cy="3424237"/>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88729" y="4317379"/>
            <a:ext cx="4955869" cy="4093588"/>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270" name="Rectangle 6"/>
          <p:cNvSpPr>
            <a:spLocks noGrp="1" noChangeArrowheads="1"/>
          </p:cNvSpPr>
          <p:nvPr>
            <p:ph type="ftr" sz="quarter" idx="4"/>
          </p:nvPr>
        </p:nvSpPr>
        <p:spPr bwMode="auto">
          <a:xfrm>
            <a:off x="2" y="8633303"/>
            <a:ext cx="2958655"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71" name="Rectangle 7"/>
          <p:cNvSpPr>
            <a:spLocks noGrp="1" noChangeArrowheads="1"/>
          </p:cNvSpPr>
          <p:nvPr>
            <p:ph type="sldNum" sz="quarter" idx="5"/>
          </p:nvPr>
        </p:nvSpPr>
        <p:spPr bwMode="auto">
          <a:xfrm>
            <a:off x="3847383" y="8633303"/>
            <a:ext cx="2958654"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r" defTabSz="859313">
              <a:spcBef>
                <a:spcPct val="0"/>
              </a:spcBef>
              <a:defRPr sz="1200" b="1">
                <a:latin typeface="Arial"/>
              </a:defRPr>
            </a:lvl1pPr>
          </a:lstStyle>
          <a:p>
            <a:fld id="{5CA7C1A6-3F6E-4A0C-A01A-2F04D27288E6}" type="slidenum">
              <a:rPr lang="en-GB" smtClean="0"/>
              <a:pPr/>
              <a:t>‹N°›</a:t>
            </a:fld>
            <a:endParaRPr lang="en-GB" dirty="0"/>
          </a:p>
        </p:txBody>
      </p:sp>
    </p:spTree>
    <p:extLst>
      <p:ext uri="{BB962C8B-B14F-4D97-AF65-F5344CB8AC3E}">
        <p14:creationId xmlns:p14="http://schemas.microsoft.com/office/powerpoint/2010/main" val="42861570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Arial"/>
        <a:ea typeface="+mn-ea"/>
        <a:cs typeface="Arial" charset="0"/>
        <a:sym typeface="Arial"/>
      </a:defRPr>
    </a:lvl1pPr>
    <a:lvl2pPr marL="539725" algn="l" rtl="0" fontAlgn="base">
      <a:spcBef>
        <a:spcPct val="30000"/>
      </a:spcBef>
      <a:spcAft>
        <a:spcPct val="0"/>
      </a:spcAft>
      <a:defRPr sz="1400" kern="1200">
        <a:solidFill>
          <a:schemeClr val="tx1"/>
        </a:solidFill>
        <a:latin typeface="Arial"/>
        <a:ea typeface="+mn-ea"/>
        <a:cs typeface="Arial" charset="0"/>
        <a:sym typeface="Arial"/>
      </a:defRPr>
    </a:lvl2pPr>
    <a:lvl3pPr marL="1079449" algn="l" rtl="0" fontAlgn="base">
      <a:spcBef>
        <a:spcPct val="30000"/>
      </a:spcBef>
      <a:spcAft>
        <a:spcPct val="0"/>
      </a:spcAft>
      <a:defRPr sz="1400" kern="1200">
        <a:solidFill>
          <a:schemeClr val="tx1"/>
        </a:solidFill>
        <a:latin typeface="Arial"/>
        <a:ea typeface="+mn-ea"/>
        <a:cs typeface="Arial" charset="0"/>
        <a:sym typeface="Arial"/>
      </a:defRPr>
    </a:lvl3pPr>
    <a:lvl4pPr marL="1619174" algn="l" rtl="0" fontAlgn="base">
      <a:spcBef>
        <a:spcPct val="30000"/>
      </a:spcBef>
      <a:spcAft>
        <a:spcPct val="0"/>
      </a:spcAft>
      <a:defRPr sz="1400" kern="1200">
        <a:solidFill>
          <a:schemeClr val="tx1"/>
        </a:solidFill>
        <a:latin typeface="Arial"/>
        <a:ea typeface="+mn-ea"/>
        <a:cs typeface="Arial" charset="0"/>
        <a:sym typeface="Arial"/>
      </a:defRPr>
    </a:lvl4pPr>
    <a:lvl5pPr marL="2158898" algn="l" rtl="0" fontAlgn="base">
      <a:spcBef>
        <a:spcPct val="30000"/>
      </a:spcBef>
      <a:spcAft>
        <a:spcPct val="0"/>
      </a:spcAft>
      <a:defRPr sz="1400" kern="1200">
        <a:solidFill>
          <a:schemeClr val="tx1"/>
        </a:solidFill>
        <a:latin typeface="Arial"/>
        <a:ea typeface="+mn-ea"/>
        <a:cs typeface="Arial" charset="0"/>
        <a:sym typeface="Arial"/>
      </a:defRPr>
    </a:lvl5pPr>
    <a:lvl6pPr marL="2698623" algn="l" defTabSz="1079449" rtl="0" eaLnBrk="1" latinLnBrk="0" hangingPunct="1">
      <a:defRPr sz="1400" kern="1200">
        <a:solidFill>
          <a:schemeClr val="tx1"/>
        </a:solidFill>
        <a:latin typeface="+mn-lt"/>
        <a:ea typeface="+mn-ea"/>
        <a:cs typeface="+mn-cs"/>
      </a:defRPr>
    </a:lvl6pPr>
    <a:lvl7pPr marL="3238348" algn="l" defTabSz="1079449" rtl="0" eaLnBrk="1" latinLnBrk="0" hangingPunct="1">
      <a:defRPr sz="1400" kern="1200">
        <a:solidFill>
          <a:schemeClr val="tx1"/>
        </a:solidFill>
        <a:latin typeface="+mn-lt"/>
        <a:ea typeface="+mn-ea"/>
        <a:cs typeface="+mn-cs"/>
      </a:defRPr>
    </a:lvl7pPr>
    <a:lvl8pPr marL="3778072" algn="l" defTabSz="1079449" rtl="0" eaLnBrk="1" latinLnBrk="0" hangingPunct="1">
      <a:defRPr sz="1400" kern="1200">
        <a:solidFill>
          <a:schemeClr val="tx1"/>
        </a:solidFill>
        <a:latin typeface="+mn-lt"/>
        <a:ea typeface="+mn-ea"/>
        <a:cs typeface="+mn-cs"/>
      </a:defRPr>
    </a:lvl8pPr>
    <a:lvl9pPr marL="4317797" algn="l" defTabSz="1079449"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s.msdn.microsoft.com/wushuai/2016/09/25/resource-owner-password-credentials-grant-in-azure-ad-oaut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protocols"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elf-issued.info/docs/draft-ietf-oauth-json-web-token.html" TargetMode="External"/><Relationship Id="rId4" Type="http://schemas.openxmlformats.org/officeDocument/2006/relationships/hyperlink" Target="https://docs.microsoft.com/en-us/azure/active-directory/develop/active-directory-v2-tokens#types-of-token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protocols-oauth-cod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microsoft.com/en-us/azure/active-directory/develop/active-directory-protocols-openid-connect-cod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protocols-oauth-cod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microsoft.com/en-us/azure/active-directory/develop/active-directory-protocols-openid-connect-cod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0</a:t>
            </a:fld>
            <a:endParaRPr lang="en-GB" dirty="0"/>
          </a:p>
        </p:txBody>
      </p:sp>
    </p:spTree>
    <p:extLst>
      <p:ext uri="{BB962C8B-B14F-4D97-AF65-F5344CB8AC3E}">
        <p14:creationId xmlns:p14="http://schemas.microsoft.com/office/powerpoint/2010/main" val="2567506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kern="1200" dirty="0">
                <a:solidFill>
                  <a:schemeClr val="tx1"/>
                </a:solidFill>
                <a:effectLst/>
                <a:latin typeface="Arial"/>
                <a:ea typeface="+mn-ea"/>
                <a:cs typeface="Arial" charset="0"/>
                <a:sym typeface="Arial"/>
              </a:rPr>
              <a:t>Reference: </a:t>
            </a:r>
            <a:r>
              <a:rPr lang="en-GB" sz="1100" kern="1200" dirty="0">
                <a:solidFill>
                  <a:schemeClr val="tx1"/>
                </a:solidFill>
                <a:effectLst/>
                <a:latin typeface="Arial"/>
                <a:ea typeface="+mn-ea"/>
                <a:cs typeface="Arial" charset="0"/>
                <a:sym typeface="Arial"/>
                <a:hlinkClick r:id="rId3"/>
              </a:rPr>
              <a:t>https://blogs.msdn.microsoft.com/wushuai/2016/09/25/resource-owner-password-credentials-grant-in-azure-ad-oauth/</a:t>
            </a:r>
            <a:endParaRPr lang="en-GB" sz="1100" kern="1200" dirty="0">
              <a:solidFill>
                <a:schemeClr val="tx1"/>
              </a:solidFill>
              <a:effectLst/>
              <a:latin typeface="Arial"/>
              <a:ea typeface="+mn-ea"/>
              <a:cs typeface="Arial" charset="0"/>
              <a:sym typeface="Arial"/>
            </a:endParaRPr>
          </a:p>
          <a:p>
            <a:endParaRPr lang="fr-FR" sz="1100" dirty="0"/>
          </a:p>
          <a:p>
            <a:endParaRPr lang="fr-FR" sz="1100" dirty="0"/>
          </a:p>
          <a:p>
            <a:pPr marL="0" indent="0">
              <a:buFont typeface="Arial" panose="020B0604020202020204" pitchFamily="34" charset="0"/>
              <a:buNone/>
            </a:pPr>
            <a:r>
              <a:rPr lang="en-GB" sz="1100" dirty="0"/>
              <a:t>Scenario</a:t>
            </a:r>
          </a:p>
          <a:p>
            <a:pPr marL="628650" lvl="1" indent="-171450">
              <a:buFont typeface="Arial" panose="020B0604020202020204" pitchFamily="34" charset="0"/>
              <a:buChar char="•"/>
            </a:pPr>
            <a:r>
              <a:rPr lang="en-GB" sz="1100" dirty="0"/>
              <a:t>Client application is highly trusted (first-party application)</a:t>
            </a:r>
          </a:p>
          <a:p>
            <a:pPr marL="0" indent="0">
              <a:buFont typeface="Arial" panose="020B0604020202020204" pitchFamily="34" charset="0"/>
              <a:buNone/>
            </a:pPr>
            <a:r>
              <a:rPr lang="en-GB" sz="1100" dirty="0"/>
              <a:t>Example</a:t>
            </a:r>
          </a:p>
          <a:p>
            <a:pPr marL="628650" lvl="1" indent="-171450">
              <a:buFont typeface="Arial" panose="020B0604020202020204" pitchFamily="34" charset="0"/>
              <a:buChar char="•"/>
            </a:pPr>
            <a:r>
              <a:rPr lang="en-GB" sz="1100" dirty="0"/>
              <a:t>User is using the official Facebook application for Windows Phone</a:t>
            </a:r>
          </a:p>
          <a:p>
            <a:pPr marL="0" indent="0">
              <a:buFont typeface="Arial" panose="020B0604020202020204" pitchFamily="34" charset="0"/>
              <a:buNone/>
            </a:pPr>
            <a:r>
              <a:rPr lang="en-GB" sz="1100" dirty="0" err="1"/>
              <a:t>Oauth</a:t>
            </a:r>
            <a:r>
              <a:rPr lang="en-GB" sz="1100" dirty="0"/>
              <a:t> 2.0 Roles:</a:t>
            </a:r>
          </a:p>
          <a:p>
            <a:pPr marL="628650" lvl="1" indent="-171450">
              <a:buFont typeface="Arial" panose="020B0604020202020204" pitchFamily="34" charset="0"/>
              <a:buChar char="•"/>
            </a:pPr>
            <a:r>
              <a:rPr lang="en-GB" sz="1100" dirty="0"/>
              <a:t>Resource Owner: User</a:t>
            </a:r>
          </a:p>
          <a:p>
            <a:pPr marL="628650" lvl="1" indent="-171450">
              <a:buFont typeface="Arial" panose="020B0604020202020204" pitchFamily="34" charset="0"/>
              <a:buChar char="•"/>
            </a:pPr>
            <a:r>
              <a:rPr lang="en-GB" sz="1100" dirty="0"/>
              <a:t>Client: Facebook Windows Phone Application</a:t>
            </a:r>
          </a:p>
          <a:p>
            <a:pPr marL="628650" lvl="1" indent="-171450">
              <a:buFont typeface="Arial" panose="020B0604020202020204" pitchFamily="34" charset="0"/>
              <a:buChar char="•"/>
            </a:pPr>
            <a:r>
              <a:rPr lang="en-GB" sz="1100" dirty="0"/>
              <a:t>Resource Server: Facebook</a:t>
            </a:r>
          </a:p>
          <a:p>
            <a:pPr marL="628650" lvl="1" indent="-171450">
              <a:buFont typeface="Arial" panose="020B0604020202020204" pitchFamily="34" charset="0"/>
              <a:buChar char="•"/>
            </a:pPr>
            <a:r>
              <a:rPr lang="en-GB" sz="1100" dirty="0"/>
              <a:t>Resource: User’s Facebook Content</a:t>
            </a:r>
          </a:p>
          <a:p>
            <a:endParaRPr lang="fr-FR" sz="11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12</a:t>
            </a:fld>
            <a:endParaRPr lang="en-GB" dirty="0"/>
          </a:p>
        </p:txBody>
      </p:sp>
    </p:spTree>
    <p:extLst>
      <p:ext uri="{BB962C8B-B14F-4D97-AF65-F5344CB8AC3E}">
        <p14:creationId xmlns:p14="http://schemas.microsoft.com/office/powerpoint/2010/main" val="275535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a:t>Scenario</a:t>
            </a:r>
          </a:p>
          <a:p>
            <a:pPr marL="628650" lvl="1" indent="-171450">
              <a:buFont typeface="Arial" panose="020B0604020202020204" pitchFamily="34" charset="0"/>
              <a:buChar char="•"/>
            </a:pPr>
            <a:r>
              <a:rPr lang="en-GB" sz="1200" dirty="0"/>
              <a:t>The </a:t>
            </a:r>
            <a:r>
              <a:rPr lang="en-GB" sz="1200" dirty="0" err="1"/>
              <a:t>Oauth</a:t>
            </a:r>
            <a:r>
              <a:rPr lang="en-GB" sz="1200" dirty="0"/>
              <a:t> 2.0 client is a client-side component of the browser (i.e. JavaScript or Adobe Flash)</a:t>
            </a:r>
          </a:p>
          <a:p>
            <a:pPr marL="628650" lvl="1" indent="-171450">
              <a:buFont typeface="Arial" panose="020B0604020202020204" pitchFamily="34" charset="0"/>
              <a:buChar char="•"/>
            </a:pPr>
            <a:r>
              <a:rPr lang="en-GB" sz="1200" dirty="0"/>
              <a:t>Browser is strongly trusted</a:t>
            </a:r>
          </a:p>
          <a:p>
            <a:pPr marL="0" indent="0">
              <a:buFont typeface="Arial" panose="020B0604020202020204" pitchFamily="34" charset="0"/>
              <a:buNone/>
            </a:pPr>
            <a:r>
              <a:rPr lang="en-GB" sz="1200" dirty="0"/>
              <a:t>Example</a:t>
            </a:r>
          </a:p>
          <a:p>
            <a:pPr marL="628650" lvl="1" indent="-171450">
              <a:buFont typeface="Arial" panose="020B0604020202020204" pitchFamily="34" charset="0"/>
              <a:buChar char="•"/>
            </a:pPr>
            <a:r>
              <a:rPr lang="en-GB" sz="1200" dirty="0"/>
              <a:t>User is using web app that has embedded JavaScript in the browser, which wants to access his/her photos on Facebook</a:t>
            </a:r>
          </a:p>
          <a:p>
            <a:pPr marL="0" indent="0">
              <a:buFont typeface="Arial" panose="020B0604020202020204" pitchFamily="34" charset="0"/>
              <a:buNone/>
            </a:pPr>
            <a:r>
              <a:rPr lang="en-GB" sz="1200" dirty="0" err="1"/>
              <a:t>Oauth</a:t>
            </a:r>
            <a:r>
              <a:rPr lang="en-GB" sz="1200" dirty="0"/>
              <a:t> 2.0 Roles:</a:t>
            </a:r>
          </a:p>
          <a:p>
            <a:pPr marL="628650" lvl="1" indent="-171450">
              <a:buFont typeface="Arial" panose="020B0604020202020204" pitchFamily="34" charset="0"/>
              <a:buChar char="•"/>
            </a:pPr>
            <a:r>
              <a:rPr lang="en-GB" sz="1200" dirty="0"/>
              <a:t>Resource Owner: User</a:t>
            </a:r>
          </a:p>
          <a:p>
            <a:pPr marL="628650" lvl="1" indent="-171450">
              <a:buFont typeface="Arial" panose="020B0604020202020204" pitchFamily="34" charset="0"/>
              <a:buChar char="•"/>
            </a:pPr>
            <a:r>
              <a:rPr lang="en-GB" sz="1200" dirty="0"/>
              <a:t>Client: Web Application (Server and JavaScript Components)</a:t>
            </a:r>
          </a:p>
          <a:p>
            <a:pPr marL="628650" lvl="1" indent="-171450">
              <a:buFont typeface="Arial" panose="020B0604020202020204" pitchFamily="34" charset="0"/>
              <a:buChar char="•"/>
            </a:pPr>
            <a:r>
              <a:rPr lang="en-GB" sz="1200" dirty="0"/>
              <a:t>Resource Server: Facebook</a:t>
            </a:r>
          </a:p>
          <a:p>
            <a:pPr marL="628650" lvl="1" indent="-171450">
              <a:buFont typeface="Arial" panose="020B0604020202020204" pitchFamily="34" charset="0"/>
              <a:buChar char="•"/>
            </a:pPr>
            <a:r>
              <a:rPr lang="en-GB" sz="1200" dirty="0"/>
              <a:t>Resource: User’s Facebook Photos</a:t>
            </a:r>
            <a:endParaRPr lang="fr-FR" sz="12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13</a:t>
            </a:fld>
            <a:endParaRPr lang="en-GB" dirty="0"/>
          </a:p>
        </p:txBody>
      </p:sp>
    </p:spTree>
    <p:extLst>
      <p:ext uri="{BB962C8B-B14F-4D97-AF65-F5344CB8AC3E}">
        <p14:creationId xmlns:p14="http://schemas.microsoft.com/office/powerpoint/2010/main" val="3897515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gn="l">
              <a:buFont typeface="Wingdings" panose="05000000000000000000" pitchFamily="2" charset="2"/>
              <a:buChar char="§"/>
            </a:pPr>
            <a:r>
              <a:rPr lang="en-US" b="1" dirty="0"/>
              <a:t>OpenID Connect - takes advantage of OAuth 2.0 flows for user-specific data</a:t>
            </a:r>
          </a:p>
          <a:p>
            <a:pPr marL="825475" lvl="1" indent="-285750" algn="l">
              <a:buFont typeface="Wingdings" panose="05000000000000000000" pitchFamily="2" charset="2"/>
              <a:buChar char="§"/>
            </a:pPr>
            <a:r>
              <a:rPr lang="en-US" b="1" dirty="0"/>
              <a:t>App requests </a:t>
            </a:r>
            <a:r>
              <a:rPr lang="en-US" b="1" dirty="0">
                <a:solidFill>
                  <a:srgbClr val="0070C0"/>
                </a:solidFill>
              </a:rPr>
              <a:t>identity</a:t>
            </a:r>
            <a:r>
              <a:rPr lang="en-US" b="1" dirty="0"/>
              <a:t> token using a limited-use code</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15</a:t>
            </a:fld>
            <a:endParaRPr lang="en-GB" dirty="0"/>
          </a:p>
        </p:txBody>
      </p:sp>
    </p:spTree>
    <p:extLst>
      <p:ext uri="{BB962C8B-B14F-4D97-AF65-F5344CB8AC3E}">
        <p14:creationId xmlns:p14="http://schemas.microsoft.com/office/powerpoint/2010/main" val="3795532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16</a:t>
            </a:fld>
            <a:endParaRPr lang="en-GB" dirty="0"/>
          </a:p>
        </p:txBody>
      </p:sp>
    </p:spTree>
    <p:extLst>
      <p:ext uri="{BB962C8B-B14F-4D97-AF65-F5344CB8AC3E}">
        <p14:creationId xmlns:p14="http://schemas.microsoft.com/office/powerpoint/2010/main" val="1400585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latin typeface="Segoe UI" pitchFamily="34" charset="0"/>
                <a:ea typeface="Segoe UI" pitchFamily="34" charset="0"/>
                <a:cs typeface="Segoe UI" pitchFamily="34" charset="0"/>
              </a:rPr>
              <a:t>The single most important requirement that SAML addresses is web browser SSO.</a:t>
            </a:r>
          </a:p>
          <a:p>
            <a:pPr marL="0" indent="0">
              <a:buNone/>
            </a:pPr>
            <a:endParaRPr lang="en-US" sz="1400" dirty="0">
              <a:latin typeface="Segoe UI" pitchFamily="34" charset="0"/>
              <a:ea typeface="Segoe UI" pitchFamily="34" charset="0"/>
              <a:cs typeface="Segoe UI" pitchFamily="34" charset="0"/>
            </a:endParaRPr>
          </a:p>
          <a:p>
            <a:pPr marL="0" indent="0">
              <a:buNone/>
            </a:pPr>
            <a:r>
              <a:rPr lang="en-US" sz="1400" dirty="0">
                <a:latin typeface="Segoe UI" pitchFamily="34" charset="0"/>
                <a:ea typeface="Segoe UI" pitchFamily="34" charset="0"/>
                <a:cs typeface="Segoe UI" pitchFamily="34" charset="0"/>
              </a:rPr>
              <a:t>The SSO solutions are common at the intranet level (using cookies, for example), but extending these solutions beyond the intranet has been problematic and has led to the proliferation of non-interoperable proprietary technologies.</a:t>
            </a:r>
          </a:p>
          <a:p>
            <a:pPr marL="0" indent="0">
              <a:buNone/>
            </a:pPr>
            <a:r>
              <a:rPr lang="en-US" sz="1400" dirty="0">
                <a:latin typeface="Segoe UI" pitchFamily="34" charset="0"/>
                <a:ea typeface="Segoe UI" pitchFamily="34" charset="0"/>
                <a:cs typeface="Segoe UI" pitchFamily="34" charset="0"/>
              </a:rPr>
              <a:t>The SAML specification defines three roles: </a:t>
            </a:r>
            <a:r>
              <a:rPr lang="en-US" sz="1400" b="1" dirty="0">
                <a:latin typeface="Segoe UI" pitchFamily="34" charset="0"/>
                <a:ea typeface="Segoe UI" pitchFamily="34" charset="0"/>
                <a:cs typeface="Segoe UI" pitchFamily="34" charset="0"/>
              </a:rPr>
              <a:t>the principal (typically a user), the identity provider (</a:t>
            </a:r>
            <a:r>
              <a:rPr lang="en-US" sz="1400" b="1" dirty="0" err="1">
                <a:latin typeface="Segoe UI" pitchFamily="34" charset="0"/>
                <a:ea typeface="Segoe UI" pitchFamily="34" charset="0"/>
                <a:cs typeface="Segoe UI" pitchFamily="34" charset="0"/>
              </a:rPr>
              <a:t>IdP</a:t>
            </a:r>
            <a:r>
              <a:rPr lang="en-US" sz="1400" b="1" dirty="0">
                <a:latin typeface="Segoe UI" pitchFamily="34" charset="0"/>
                <a:ea typeface="Segoe UI" pitchFamily="34" charset="0"/>
                <a:cs typeface="Segoe UI" pitchFamily="34" charset="0"/>
              </a:rPr>
              <a:t>), and the service provider (SP). </a:t>
            </a:r>
          </a:p>
          <a:p>
            <a:pPr marL="0" indent="0">
              <a:buNone/>
            </a:pPr>
            <a:endParaRPr lang="en-US" sz="1400" dirty="0">
              <a:latin typeface="Segoe UI" pitchFamily="34" charset="0"/>
              <a:ea typeface="Segoe UI" pitchFamily="34" charset="0"/>
              <a:cs typeface="Segoe UI" pitchFamily="34" charset="0"/>
            </a:endParaRPr>
          </a:p>
          <a:p>
            <a:pPr marL="0" indent="0">
              <a:buNone/>
            </a:pPr>
            <a:r>
              <a:rPr lang="en-US" sz="1400" dirty="0">
                <a:latin typeface="Segoe UI" pitchFamily="34" charset="0"/>
                <a:ea typeface="Segoe UI" pitchFamily="34" charset="0"/>
                <a:cs typeface="Segoe UI" pitchFamily="34" charset="0"/>
              </a:rPr>
              <a:t>In the use case addressed by SAML, the </a:t>
            </a:r>
            <a:r>
              <a:rPr lang="en-US" sz="1400" b="1" dirty="0">
                <a:latin typeface="Segoe UI" pitchFamily="34" charset="0"/>
                <a:ea typeface="Segoe UI" pitchFamily="34" charset="0"/>
                <a:cs typeface="Segoe UI" pitchFamily="34" charset="0"/>
              </a:rPr>
              <a:t>principal</a:t>
            </a:r>
            <a:r>
              <a:rPr lang="en-US" sz="1400" dirty="0">
                <a:latin typeface="Segoe UI" pitchFamily="34" charset="0"/>
                <a:ea typeface="Segoe UI" pitchFamily="34" charset="0"/>
                <a:cs typeface="Segoe UI" pitchFamily="34" charset="0"/>
              </a:rPr>
              <a:t> requests a service from the </a:t>
            </a:r>
            <a:r>
              <a:rPr lang="en-US" sz="1400" b="1" dirty="0">
                <a:latin typeface="Segoe UI" pitchFamily="34" charset="0"/>
                <a:ea typeface="Segoe UI" pitchFamily="34" charset="0"/>
                <a:cs typeface="Segoe UI" pitchFamily="34" charset="0"/>
              </a:rPr>
              <a:t>service provider</a:t>
            </a:r>
            <a:r>
              <a:rPr lang="en-US" sz="1400" dirty="0">
                <a:latin typeface="Segoe UI" pitchFamily="34" charset="0"/>
                <a:ea typeface="Segoe UI" pitchFamily="34" charset="0"/>
                <a:cs typeface="Segoe UI" pitchFamily="34" charset="0"/>
              </a:rPr>
              <a:t>.</a:t>
            </a:r>
          </a:p>
          <a:p>
            <a:pPr marL="0" indent="0">
              <a:buNone/>
            </a:pPr>
            <a:r>
              <a:rPr lang="en-US" sz="1400" dirty="0">
                <a:latin typeface="Segoe UI" pitchFamily="34" charset="0"/>
                <a:ea typeface="Segoe UI" pitchFamily="34" charset="0"/>
                <a:cs typeface="Segoe UI" pitchFamily="34" charset="0"/>
              </a:rPr>
              <a:t>The </a:t>
            </a:r>
            <a:r>
              <a:rPr lang="en-US" sz="1400" b="1" dirty="0">
                <a:latin typeface="Segoe UI" pitchFamily="34" charset="0"/>
                <a:ea typeface="Segoe UI" pitchFamily="34" charset="0"/>
                <a:cs typeface="Segoe UI" pitchFamily="34" charset="0"/>
              </a:rPr>
              <a:t>service provider </a:t>
            </a:r>
            <a:r>
              <a:rPr lang="en-US" sz="1400" dirty="0">
                <a:latin typeface="Segoe UI" pitchFamily="34" charset="0"/>
                <a:ea typeface="Segoe UI" pitchFamily="34" charset="0"/>
                <a:cs typeface="Segoe UI" pitchFamily="34" charset="0"/>
              </a:rPr>
              <a:t>requests and obtains an identity assertion from the </a:t>
            </a:r>
            <a:r>
              <a:rPr lang="en-US" sz="1400" b="1" dirty="0">
                <a:latin typeface="Segoe UI" pitchFamily="34" charset="0"/>
                <a:ea typeface="Segoe UI" pitchFamily="34" charset="0"/>
                <a:cs typeface="Segoe UI" pitchFamily="34" charset="0"/>
              </a:rPr>
              <a:t>identity provider</a:t>
            </a:r>
            <a:r>
              <a:rPr lang="en-US" sz="1400" dirty="0">
                <a:latin typeface="Segoe UI" pitchFamily="34" charset="0"/>
                <a:ea typeface="Segoe UI" pitchFamily="34" charset="0"/>
                <a:cs typeface="Segoe UI" pitchFamily="34" charset="0"/>
              </a:rPr>
              <a:t>. </a:t>
            </a:r>
          </a:p>
          <a:p>
            <a:pPr marL="0" indent="0">
              <a:buNone/>
            </a:pPr>
            <a:r>
              <a:rPr lang="en-US" sz="1400" dirty="0">
                <a:latin typeface="Segoe UI" pitchFamily="34" charset="0"/>
                <a:ea typeface="Segoe UI" pitchFamily="34" charset="0"/>
                <a:cs typeface="Segoe UI" pitchFamily="34" charset="0"/>
              </a:rPr>
              <a:t>On the basis of this assertion, the service provider can make an access control decision. </a:t>
            </a:r>
          </a:p>
          <a:p>
            <a:pPr marL="0" indent="0">
              <a:buNone/>
            </a:pPr>
            <a:r>
              <a:rPr lang="en-US" sz="1400" dirty="0">
                <a:latin typeface="Segoe UI" pitchFamily="34" charset="0"/>
                <a:ea typeface="Segoe UI" pitchFamily="34" charset="0"/>
                <a:cs typeface="Segoe UI" pitchFamily="34" charset="0"/>
              </a:rPr>
              <a:t>In other words, it can decide whether to perform some service for the connected principal.</a:t>
            </a:r>
          </a:p>
          <a:p>
            <a:pPr marL="0" indent="0">
              <a:buNone/>
            </a:pPr>
            <a:r>
              <a:rPr lang="en-US" sz="1400" dirty="0">
                <a:latin typeface="Segoe UI" pitchFamily="34" charset="0"/>
                <a:ea typeface="Segoe UI" pitchFamily="34" charset="0"/>
                <a:cs typeface="Segoe UI" pitchFamily="34" charset="0"/>
              </a:rPr>
              <a:t>SAML does not specify the method of authentication at the identity provider; it may use a username and password, or other form of authentication, including multi-factor authentication. </a:t>
            </a:r>
          </a:p>
          <a:p>
            <a:pPr marL="0" indent="0">
              <a:buNone/>
            </a:pPr>
            <a:endParaRPr lang="en-US" sz="1400" dirty="0">
              <a:latin typeface="Segoe UI" pitchFamily="34" charset="0"/>
              <a:ea typeface="Segoe UI" pitchFamily="34" charset="0"/>
              <a:cs typeface="Segoe UI" pitchFamily="34" charset="0"/>
            </a:endParaRPr>
          </a:p>
          <a:p>
            <a:pPr marL="0" indent="0">
              <a:buNone/>
            </a:pPr>
            <a:r>
              <a:rPr lang="en-US" sz="1400" dirty="0">
                <a:latin typeface="Segoe UI" pitchFamily="34" charset="0"/>
                <a:ea typeface="Segoe UI" pitchFamily="34" charset="0"/>
                <a:cs typeface="Segoe UI" pitchFamily="34" charset="0"/>
              </a:rPr>
              <a:t>A directory service, which allows users to log in with a user name and password, is a typical source of authentication tokens (for example, passwords) at an identity provider. </a:t>
            </a:r>
          </a:p>
          <a:p>
            <a:pPr marL="0" indent="0">
              <a:buNone/>
            </a:pPr>
            <a:r>
              <a:rPr lang="en-US" sz="1400" dirty="0">
                <a:latin typeface="Segoe UI" pitchFamily="34" charset="0"/>
                <a:ea typeface="Segoe UI" pitchFamily="34" charset="0"/>
                <a:cs typeface="Segoe UI" pitchFamily="34" charset="0"/>
              </a:rPr>
              <a:t>The popular Internet social networking services also provide identity services that in theory could be used to support SAML exchanges.</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18</a:t>
            </a:fld>
            <a:endParaRPr lang="en-GB" dirty="0"/>
          </a:p>
        </p:txBody>
      </p:sp>
    </p:spTree>
    <p:extLst>
      <p:ext uri="{BB962C8B-B14F-4D97-AF65-F5344CB8AC3E}">
        <p14:creationId xmlns:p14="http://schemas.microsoft.com/office/powerpoint/2010/main" val="23089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50" b="1" dirty="0">
                <a:latin typeface="Segoe UI" pitchFamily="34" charset="0"/>
                <a:ea typeface="Segoe UI" pitchFamily="34" charset="0"/>
                <a:cs typeface="Segoe UI" pitchFamily="34" charset="0"/>
              </a:rPr>
              <a:t>Assertions: </a:t>
            </a:r>
            <a:r>
              <a:rPr lang="en-US" sz="1050" dirty="0">
                <a:latin typeface="Segoe UI" pitchFamily="34" charset="0"/>
                <a:ea typeface="Segoe UI" pitchFamily="34" charset="0"/>
                <a:cs typeface="Segoe UI" pitchFamily="34" charset="0"/>
              </a:rPr>
              <a:t>A package of security information about an identity.</a:t>
            </a:r>
            <a:r>
              <a:rPr lang="en-US" sz="1050" baseline="0" dirty="0">
                <a:latin typeface="Segoe UI" pitchFamily="34" charset="0"/>
                <a:ea typeface="Segoe UI" pitchFamily="34" charset="0"/>
                <a:cs typeface="Segoe UI" pitchFamily="34" charset="0"/>
              </a:rPr>
              <a:t> </a:t>
            </a:r>
            <a:r>
              <a:rPr lang="en-US" sz="1050" dirty="0">
                <a:latin typeface="Segoe UI" pitchFamily="34" charset="0"/>
                <a:ea typeface="Segoe UI" pitchFamily="34" charset="0"/>
                <a:cs typeface="Segoe UI" pitchFamily="34" charset="0"/>
              </a:rPr>
              <a:t>Also known as a token</a:t>
            </a:r>
            <a:r>
              <a:rPr lang="en-US" sz="1050" baseline="0" dirty="0">
                <a:latin typeface="Segoe UI" pitchFamily="34" charset="0"/>
                <a:ea typeface="Segoe UI" pitchFamily="34" charset="0"/>
                <a:cs typeface="Segoe UI" pitchFamily="34" charset="0"/>
              </a:rPr>
              <a:t> which is </a:t>
            </a:r>
            <a:r>
              <a:rPr lang="en-US" sz="1050" dirty="0">
                <a:latin typeface="Segoe UI" pitchFamily="34" charset="0"/>
                <a:ea typeface="Segoe UI" pitchFamily="34" charset="0"/>
                <a:cs typeface="Segoe UI" pitchFamily="34" charset="0"/>
              </a:rPr>
              <a:t>XML-based.</a:t>
            </a:r>
          </a:p>
          <a:p>
            <a:endParaRPr lang="en-US" sz="1050" dirty="0">
              <a:latin typeface="Segoe UI" pitchFamily="34" charset="0"/>
              <a:ea typeface="Segoe UI" pitchFamily="34" charset="0"/>
              <a:cs typeface="Segoe UI" pitchFamily="34" charset="0"/>
            </a:endParaRPr>
          </a:p>
          <a:p>
            <a:pPr marL="0" indent="0">
              <a:buNone/>
            </a:pPr>
            <a:r>
              <a:rPr lang="en-US" sz="1050" b="1" dirty="0">
                <a:latin typeface="Segoe UI" pitchFamily="34" charset="0"/>
                <a:ea typeface="Segoe UI" pitchFamily="34" charset="0"/>
                <a:cs typeface="Segoe UI" pitchFamily="34" charset="0"/>
              </a:rPr>
              <a:t>Protocols:</a:t>
            </a:r>
            <a:r>
              <a:rPr lang="en-US" sz="1050" b="1" baseline="0" dirty="0">
                <a:latin typeface="Segoe UI" pitchFamily="34" charset="0"/>
                <a:ea typeface="Segoe UI" pitchFamily="34" charset="0"/>
                <a:cs typeface="Segoe UI" pitchFamily="34" charset="0"/>
              </a:rPr>
              <a:t> </a:t>
            </a:r>
            <a:r>
              <a:rPr lang="en-US" sz="1050" dirty="0">
                <a:latin typeface="Segoe UI" pitchFamily="34" charset="0"/>
                <a:ea typeface="Segoe UI" pitchFamily="34" charset="0"/>
                <a:cs typeface="Segoe UI" pitchFamily="34" charset="0"/>
              </a:rPr>
              <a:t>Protocol refers to the format of the request and response elements:</a:t>
            </a:r>
          </a:p>
          <a:p>
            <a:pPr marL="171450" indent="-171450">
              <a:buFont typeface="Arial" panose="020B0604020202020204" pitchFamily="34" charset="0"/>
              <a:buChar char="•"/>
            </a:pPr>
            <a:r>
              <a:rPr lang="en-US" sz="1050" dirty="0">
                <a:latin typeface="Segoe UI" pitchFamily="34" charset="0"/>
                <a:ea typeface="Segoe UI" pitchFamily="34" charset="0"/>
                <a:cs typeface="Segoe UI" pitchFamily="34" charset="0"/>
              </a:rPr>
              <a:t>Request / Response based</a:t>
            </a:r>
          </a:p>
          <a:p>
            <a:pPr marL="171450" indent="-171450">
              <a:buFont typeface="Arial" panose="020B0604020202020204" pitchFamily="34" charset="0"/>
              <a:buChar char="•"/>
            </a:pPr>
            <a:r>
              <a:rPr lang="en-US" sz="1050" dirty="0">
                <a:latin typeface="Segoe UI" pitchFamily="34" charset="0"/>
                <a:ea typeface="Segoe UI" pitchFamily="34" charset="0"/>
                <a:cs typeface="Segoe UI" pitchFamily="34" charset="0"/>
              </a:rPr>
              <a:t>Defined in the SAML Core specification</a:t>
            </a:r>
          </a:p>
          <a:p>
            <a:pPr marL="0" indent="0">
              <a:buFont typeface="Arial" panose="020B0604020202020204" pitchFamily="34" charset="0"/>
              <a:buNone/>
            </a:pPr>
            <a:endParaRPr lang="en-US" sz="1050" dirty="0">
              <a:latin typeface="Segoe UI" pitchFamily="34" charset="0"/>
              <a:ea typeface="Segoe UI" pitchFamily="34" charset="0"/>
              <a:cs typeface="Segoe UI" pitchFamily="34" charset="0"/>
            </a:endParaRPr>
          </a:p>
          <a:p>
            <a:pPr lvl="1">
              <a:lnSpc>
                <a:spcPct val="120000"/>
              </a:lnSpc>
            </a:pPr>
            <a:r>
              <a:rPr lang="en-US" sz="1050" dirty="0">
                <a:latin typeface="Segoe UI" pitchFamily="34" charset="0"/>
                <a:ea typeface="Segoe UI" pitchFamily="34" charset="0"/>
                <a:cs typeface="Segoe UI" pitchFamily="34" charset="0"/>
              </a:rPr>
              <a:t>Examples:</a:t>
            </a:r>
            <a:r>
              <a:rPr lang="en-US" sz="1050" baseline="0" dirty="0">
                <a:latin typeface="Segoe UI" pitchFamily="34" charset="0"/>
                <a:ea typeface="Segoe UI" pitchFamily="34" charset="0"/>
                <a:cs typeface="Segoe UI" pitchFamily="34" charset="0"/>
              </a:rPr>
              <a:t> </a:t>
            </a:r>
            <a:r>
              <a:rPr lang="en-US" sz="1050" dirty="0">
                <a:latin typeface="Segoe UI" pitchFamily="34" charset="0"/>
                <a:ea typeface="Segoe UI" pitchFamily="34" charset="0"/>
                <a:cs typeface="Segoe UI" pitchFamily="34" charset="0"/>
              </a:rPr>
              <a:t>Authentication Request</a:t>
            </a:r>
            <a:r>
              <a:rPr lang="en-US" sz="1050" baseline="0" dirty="0">
                <a:latin typeface="Segoe UI" pitchFamily="34" charset="0"/>
                <a:ea typeface="Segoe UI" pitchFamily="34" charset="0"/>
                <a:cs typeface="Segoe UI" pitchFamily="34" charset="0"/>
              </a:rPr>
              <a:t>, </a:t>
            </a:r>
            <a:r>
              <a:rPr lang="en-US" sz="1050" dirty="0">
                <a:latin typeface="Segoe UI" pitchFamily="34" charset="0"/>
                <a:ea typeface="Segoe UI" pitchFamily="34" charset="0"/>
                <a:cs typeface="Segoe UI" pitchFamily="34" charset="0"/>
              </a:rPr>
              <a:t>Artifact Resolution</a:t>
            </a:r>
            <a:r>
              <a:rPr lang="en-US" sz="1050" baseline="0" dirty="0">
                <a:latin typeface="Segoe UI" pitchFamily="34" charset="0"/>
                <a:ea typeface="Segoe UI" pitchFamily="34" charset="0"/>
                <a:cs typeface="Segoe UI" pitchFamily="34" charset="0"/>
              </a:rPr>
              <a:t>, </a:t>
            </a:r>
            <a:r>
              <a:rPr lang="en-US" sz="1050" dirty="0">
                <a:latin typeface="Segoe UI" pitchFamily="34" charset="0"/>
                <a:ea typeface="Segoe UI" pitchFamily="34" charset="0"/>
                <a:cs typeface="Segoe UI" pitchFamily="34" charset="0"/>
              </a:rPr>
              <a:t>Single Logout</a:t>
            </a:r>
          </a:p>
          <a:p>
            <a:pPr marL="0" indent="0">
              <a:buFont typeface="Arial" panose="020B0604020202020204" pitchFamily="34" charset="0"/>
              <a:buNone/>
            </a:pPr>
            <a:endParaRPr lang="en-US" sz="1050" dirty="0">
              <a:latin typeface="Segoe UI" pitchFamily="34" charset="0"/>
              <a:ea typeface="Segoe UI" pitchFamily="34" charset="0"/>
              <a:cs typeface="Segoe UI" pitchFamily="34" charset="0"/>
            </a:endParaRPr>
          </a:p>
          <a:p>
            <a:pPr marL="0" indent="0">
              <a:lnSpc>
                <a:spcPct val="110000"/>
              </a:lnSpc>
              <a:buNone/>
            </a:pPr>
            <a:r>
              <a:rPr lang="en-US" sz="1050" b="1" dirty="0">
                <a:latin typeface="Segoe UI" pitchFamily="34" charset="0"/>
                <a:ea typeface="Segoe UI" pitchFamily="34" charset="0"/>
                <a:cs typeface="Segoe UI" pitchFamily="34" charset="0"/>
              </a:rPr>
              <a:t>Bindings: </a:t>
            </a:r>
            <a:r>
              <a:rPr lang="en-US" sz="1050" dirty="0">
                <a:latin typeface="Segoe UI" pitchFamily="34" charset="0"/>
                <a:ea typeface="Segoe UI" pitchFamily="34" charset="0"/>
                <a:cs typeface="Segoe UI" pitchFamily="34" charset="0"/>
              </a:rPr>
              <a:t>Associates a protocol message with a transport protocol.</a:t>
            </a:r>
          </a:p>
          <a:p>
            <a:pPr lvl="1">
              <a:lnSpc>
                <a:spcPct val="110000"/>
              </a:lnSpc>
            </a:pPr>
            <a:r>
              <a:rPr lang="en-US" sz="1050" dirty="0">
                <a:latin typeface="Segoe UI" pitchFamily="34" charset="0"/>
                <a:ea typeface="Segoe UI" pitchFamily="34" charset="0"/>
                <a:cs typeface="Segoe UI" pitchFamily="34" charset="0"/>
              </a:rPr>
              <a:t>Examples:</a:t>
            </a:r>
          </a:p>
          <a:p>
            <a:pPr lvl="2">
              <a:lnSpc>
                <a:spcPct val="110000"/>
              </a:lnSpc>
            </a:pPr>
            <a:r>
              <a:rPr lang="en-US" dirty="0">
                <a:latin typeface="Segoe UI" pitchFamily="34" charset="0"/>
                <a:ea typeface="Segoe UI" pitchFamily="34" charset="0"/>
                <a:cs typeface="Segoe UI" pitchFamily="34" charset="0"/>
              </a:rPr>
              <a:t>HTTP POST binding specifies how a SAML protocol message is sent through HTTP POST methods</a:t>
            </a:r>
          </a:p>
          <a:p>
            <a:pPr lvl="2">
              <a:lnSpc>
                <a:spcPct val="110000"/>
              </a:lnSpc>
            </a:pPr>
            <a:r>
              <a:rPr lang="en-US" dirty="0">
                <a:latin typeface="Segoe UI" pitchFamily="34" charset="0"/>
                <a:ea typeface="Segoe UI" pitchFamily="34" charset="0"/>
                <a:cs typeface="Segoe UI" pitchFamily="34" charset="0"/>
              </a:rPr>
              <a:t>SAML SOAP binding specifies how a SAML protocol message is sent through SOAP 1.1</a:t>
            </a:r>
          </a:p>
          <a:p>
            <a:pPr marL="0" lvl="0" indent="0">
              <a:lnSpc>
                <a:spcPct val="110000"/>
              </a:lnSpc>
              <a:buFont typeface="Arial" panose="020B0604020202020204" pitchFamily="34" charset="0"/>
              <a:buNone/>
            </a:pPr>
            <a:endParaRPr lang="en-US" sz="1050" dirty="0">
              <a:latin typeface="Segoe UI" pitchFamily="34" charset="0"/>
              <a:ea typeface="Segoe UI" pitchFamily="34" charset="0"/>
              <a:cs typeface="Segoe UI" pitchFamily="34" charset="0"/>
            </a:endParaRPr>
          </a:p>
          <a:p>
            <a:pPr marL="0" indent="0">
              <a:buNone/>
            </a:pPr>
            <a:r>
              <a:rPr lang="en-US" sz="1050" b="1" dirty="0">
                <a:latin typeface="Segoe UI" pitchFamily="34" charset="0"/>
                <a:ea typeface="Segoe UI" pitchFamily="34" charset="0"/>
                <a:cs typeface="Segoe UI" pitchFamily="34" charset="0"/>
              </a:rPr>
              <a:t>Profiles:</a:t>
            </a:r>
            <a:r>
              <a:rPr lang="en-US" sz="1050" b="1" baseline="0" dirty="0">
                <a:latin typeface="Segoe UI" pitchFamily="34" charset="0"/>
                <a:ea typeface="Segoe UI" pitchFamily="34" charset="0"/>
                <a:cs typeface="Segoe UI" pitchFamily="34" charset="0"/>
              </a:rPr>
              <a:t> </a:t>
            </a:r>
            <a:r>
              <a:rPr lang="en-US" sz="1050" dirty="0">
                <a:latin typeface="Segoe UI" pitchFamily="34" charset="0"/>
                <a:ea typeface="Segoe UI" pitchFamily="34" charset="0"/>
                <a:cs typeface="Segoe UI" pitchFamily="34" charset="0"/>
              </a:rPr>
              <a:t>Describes how assertions, protocols, and bindings combine to form a scenario</a:t>
            </a:r>
          </a:p>
          <a:p>
            <a:pPr lvl="1"/>
            <a:r>
              <a:rPr lang="en-US" sz="1050" dirty="0">
                <a:latin typeface="Segoe UI" pitchFamily="34" charset="0"/>
                <a:ea typeface="Segoe UI" pitchFamily="34" charset="0"/>
                <a:cs typeface="Segoe UI" pitchFamily="34" charset="0"/>
              </a:rPr>
              <a:t>Examples: </a:t>
            </a:r>
          </a:p>
          <a:p>
            <a:pPr lvl="2"/>
            <a:r>
              <a:rPr lang="en-US" dirty="0">
                <a:latin typeface="Segoe UI" pitchFamily="34" charset="0"/>
                <a:ea typeface="Segoe UI" pitchFamily="34" charset="0"/>
                <a:cs typeface="Segoe UI" pitchFamily="34" charset="0"/>
              </a:rPr>
              <a:t>Web SSO Profile</a:t>
            </a:r>
          </a:p>
          <a:p>
            <a:pPr lvl="2"/>
            <a:r>
              <a:rPr lang="en-US" dirty="0" err="1">
                <a:latin typeface="Segoe UI" pitchFamily="34" charset="0"/>
                <a:ea typeface="Segoe UI" pitchFamily="34" charset="0"/>
                <a:cs typeface="Segoe UI" pitchFamily="34" charset="0"/>
              </a:rPr>
              <a:t>AuthN</a:t>
            </a:r>
            <a:r>
              <a:rPr lang="en-US" dirty="0">
                <a:latin typeface="Segoe UI" pitchFamily="34" charset="0"/>
                <a:ea typeface="Segoe UI" pitchFamily="34" charset="0"/>
                <a:cs typeface="Segoe UI" pitchFamily="34" charset="0"/>
              </a:rPr>
              <a:t> Request Protocol</a:t>
            </a:r>
          </a:p>
          <a:p>
            <a:pPr marL="0" lvl="0" indent="0">
              <a:lnSpc>
                <a:spcPct val="110000"/>
              </a:lnSpc>
              <a:buFont typeface="Arial" panose="020B0604020202020204" pitchFamily="34" charset="0"/>
              <a:buNone/>
            </a:pPr>
            <a:endParaRPr lang="en-US" sz="1050" dirty="0">
              <a:latin typeface="Segoe UI" pitchFamily="34" charset="0"/>
              <a:ea typeface="Segoe UI" pitchFamily="34" charset="0"/>
              <a:cs typeface="Segoe UI" pitchFamily="34" charset="0"/>
            </a:endParaRPr>
          </a:p>
          <a:p>
            <a:pPr marL="0" indent="0">
              <a:buFont typeface="Arial" panose="020B0604020202020204" pitchFamily="34" charset="0"/>
              <a:buNone/>
            </a:pPr>
            <a:endParaRPr lang="en-US" sz="1050" dirty="0">
              <a:latin typeface="Segoe UI" pitchFamily="34" charset="0"/>
              <a:ea typeface="Segoe UI" pitchFamily="34" charset="0"/>
              <a:cs typeface="Segoe UI" pitchFamily="34" charset="0"/>
            </a:endParaRPr>
          </a:p>
          <a:p>
            <a:endParaRPr lang="en-US" sz="1050" dirty="0">
              <a:latin typeface="Segoe UI" pitchFamily="34" charset="0"/>
              <a:ea typeface="Segoe UI" pitchFamily="34" charset="0"/>
              <a:cs typeface="Segoe UI" pitchFamily="34" charset="0"/>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19</a:t>
            </a:fld>
            <a:endParaRPr lang="en-GB" dirty="0"/>
          </a:p>
        </p:txBody>
      </p:sp>
    </p:spTree>
    <p:extLst>
      <p:ext uri="{BB962C8B-B14F-4D97-AF65-F5344CB8AC3E}">
        <p14:creationId xmlns:p14="http://schemas.microsoft.com/office/powerpoint/2010/main" val="3515926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20</a:t>
            </a:fld>
            <a:endParaRPr lang="en-GB" dirty="0"/>
          </a:p>
        </p:txBody>
      </p:sp>
    </p:spTree>
    <p:extLst>
      <p:ext uri="{BB962C8B-B14F-4D97-AF65-F5344CB8AC3E}">
        <p14:creationId xmlns:p14="http://schemas.microsoft.com/office/powerpoint/2010/main" val="2769842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21</a:t>
            </a:fld>
            <a:endParaRPr lang="en-GB" dirty="0"/>
          </a:p>
        </p:txBody>
      </p:sp>
    </p:spTree>
    <p:extLst>
      <p:ext uri="{BB962C8B-B14F-4D97-AF65-F5344CB8AC3E}">
        <p14:creationId xmlns:p14="http://schemas.microsoft.com/office/powerpoint/2010/main" val="3620194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b="1" dirty="0">
                <a:latin typeface="Segoe UI" pitchFamily="34" charset="0"/>
                <a:ea typeface="Segoe UI" pitchFamily="34" charset="0"/>
                <a:cs typeface="Segoe UI" pitchFamily="34" charset="0"/>
              </a:rPr>
              <a:t>SAML</a:t>
            </a:r>
            <a:r>
              <a:rPr lang="en-US" sz="1400" b="1" baseline="0" dirty="0">
                <a:latin typeface="Segoe UI" pitchFamily="34" charset="0"/>
                <a:ea typeface="Segoe UI" pitchFamily="34" charset="0"/>
                <a:cs typeface="Segoe UI" pitchFamily="34" charset="0"/>
              </a:rPr>
              <a:t> Web SSO</a:t>
            </a:r>
            <a:endParaRPr lang="en-US" sz="1400" baseline="0" dirty="0">
              <a:latin typeface="Segoe UI" pitchFamily="34" charset="0"/>
              <a:ea typeface="Segoe UI" pitchFamily="34" charset="0"/>
              <a:cs typeface="Segoe UI" pitchFamily="34" charset="0"/>
            </a:endParaRPr>
          </a:p>
          <a:p>
            <a:pPr marL="0" indent="0">
              <a:buNone/>
            </a:pPr>
            <a:r>
              <a:rPr lang="en-US" sz="1400" b="0" i="0" u="none" strike="noStrike" kern="1200" baseline="0" dirty="0">
                <a:solidFill>
                  <a:schemeClr val="tx1"/>
                </a:solidFill>
                <a:latin typeface="Segoe UI" pitchFamily="34" charset="0"/>
                <a:ea typeface="Segoe UI" pitchFamily="34" charset="0"/>
                <a:cs typeface="Segoe UI" pitchFamily="34" charset="0"/>
              </a:rPr>
              <a:t>In the scenario, a web user either accesses a resource at a service provider, or accesses an identity provider such that the service provider and desired resource are understood or implicit. The web user authenticates (or has already authenticated) to the identity provider, which then produces an authentication assertion (possibly with input from the service provider) and the service provider consumes the assertion to establish a security context for the web user. During this process, a name identifier might also be established between the providers for the principal, subject to the parameters of the interaction and the consent of the parties.</a:t>
            </a:r>
          </a:p>
          <a:p>
            <a:endParaRPr lang="en-US" sz="1400" b="0" i="0" u="none" strike="noStrike" kern="1200" baseline="0" dirty="0">
              <a:solidFill>
                <a:schemeClr val="tx1"/>
              </a:solidFill>
              <a:latin typeface="Segoe UI" pitchFamily="34" charset="0"/>
              <a:ea typeface="Segoe UI" pitchFamily="34" charset="0"/>
              <a:cs typeface="Segoe UI" pitchFamily="34" charset="0"/>
            </a:endParaRPr>
          </a:p>
          <a:p>
            <a:pPr marL="0" indent="0">
              <a:buNone/>
            </a:pPr>
            <a:r>
              <a:rPr lang="en-US" sz="1400" b="1" dirty="0">
                <a:latin typeface="Segoe UI" pitchFamily="34" charset="0"/>
                <a:ea typeface="Segoe UI" pitchFamily="34" charset="0"/>
                <a:cs typeface="Segoe UI" pitchFamily="34" charset="0"/>
              </a:rPr>
              <a:t>IDP-Initiated</a:t>
            </a:r>
            <a:r>
              <a:rPr lang="en-US" sz="1400" b="1" baseline="0" dirty="0">
                <a:latin typeface="Segoe UI" pitchFamily="34" charset="0"/>
                <a:ea typeface="Segoe UI" pitchFamily="34" charset="0"/>
                <a:cs typeface="Segoe UI" pitchFamily="34" charset="0"/>
              </a:rPr>
              <a:t> Use case</a:t>
            </a:r>
            <a:endParaRPr lang="en-US" sz="1400" baseline="0" dirty="0">
              <a:latin typeface="Segoe UI" pitchFamily="34" charset="0"/>
              <a:ea typeface="Segoe UI" pitchFamily="34" charset="0"/>
              <a:cs typeface="Segoe UI" pitchFamily="34" charset="0"/>
            </a:endParaRPr>
          </a:p>
          <a:p>
            <a:pPr marL="0" indent="0">
              <a:buNone/>
            </a:pPr>
            <a:r>
              <a:rPr lang="en-US" sz="1400" b="0" kern="1200" dirty="0">
                <a:solidFill>
                  <a:schemeClr val="tx1"/>
                </a:solidFill>
                <a:effectLst/>
                <a:latin typeface="Segoe UI" pitchFamily="34" charset="0"/>
                <a:ea typeface="Segoe UI" pitchFamily="34" charset="0"/>
                <a:cs typeface="Segoe UI" pitchFamily="34" charset="0"/>
              </a:rPr>
              <a:t>In an </a:t>
            </a:r>
            <a:r>
              <a:rPr lang="en-US" sz="1400" b="0" kern="1200" dirty="0" err="1">
                <a:solidFill>
                  <a:schemeClr val="tx1"/>
                </a:solidFill>
                <a:effectLst/>
                <a:latin typeface="Segoe UI" pitchFamily="34" charset="0"/>
                <a:ea typeface="Segoe UI" pitchFamily="34" charset="0"/>
                <a:cs typeface="Segoe UI" pitchFamily="34" charset="0"/>
              </a:rPr>
              <a:t>IdP</a:t>
            </a:r>
            <a:r>
              <a:rPr lang="en-US" sz="1400" b="0" kern="1200" dirty="0">
                <a:solidFill>
                  <a:schemeClr val="tx1"/>
                </a:solidFill>
                <a:effectLst/>
                <a:latin typeface="Segoe UI" pitchFamily="34" charset="0"/>
                <a:ea typeface="Segoe UI" pitchFamily="34" charset="0"/>
                <a:cs typeface="Segoe UI" pitchFamily="34" charset="0"/>
              </a:rPr>
              <a:t>-initiated use case, the identity provider is configured with specialized links that refer to the desired service providers. These links actually refer to the local </a:t>
            </a:r>
            <a:r>
              <a:rPr lang="en-US" sz="1400" b="0" kern="1200" dirty="0" err="1">
                <a:solidFill>
                  <a:schemeClr val="tx1"/>
                </a:solidFill>
                <a:effectLst/>
                <a:latin typeface="Segoe UI" pitchFamily="34" charset="0"/>
                <a:ea typeface="Segoe UI" pitchFamily="34" charset="0"/>
                <a:cs typeface="Segoe UI" pitchFamily="34" charset="0"/>
              </a:rPr>
              <a:t>IdP's</a:t>
            </a:r>
            <a:r>
              <a:rPr lang="en-US" sz="1400" b="0" kern="1200" dirty="0">
                <a:solidFill>
                  <a:schemeClr val="tx1"/>
                </a:solidFill>
                <a:effectLst/>
                <a:latin typeface="Segoe UI" pitchFamily="34" charset="0"/>
                <a:ea typeface="Segoe UI" pitchFamily="34" charset="0"/>
                <a:cs typeface="Segoe UI" pitchFamily="34" charset="0"/>
              </a:rPr>
              <a:t> SSO service and pass parameters to the service identifying the remote SP. So instead of visiting the SP directly, the user accesses the </a:t>
            </a:r>
            <a:r>
              <a:rPr lang="en-US" sz="1400" b="0" kern="1200" dirty="0" err="1">
                <a:solidFill>
                  <a:schemeClr val="tx1"/>
                </a:solidFill>
                <a:effectLst/>
                <a:latin typeface="Segoe UI" pitchFamily="34" charset="0"/>
                <a:ea typeface="Segoe UI" pitchFamily="34" charset="0"/>
                <a:cs typeface="Segoe UI" pitchFamily="34" charset="0"/>
              </a:rPr>
              <a:t>IdP</a:t>
            </a:r>
            <a:r>
              <a:rPr lang="en-US" sz="1400" b="0" kern="1200" dirty="0">
                <a:solidFill>
                  <a:schemeClr val="tx1"/>
                </a:solidFill>
                <a:effectLst/>
                <a:latin typeface="Segoe UI" pitchFamily="34" charset="0"/>
                <a:ea typeface="Segoe UI" pitchFamily="34" charset="0"/>
                <a:cs typeface="Segoe UI" pitchFamily="34" charset="0"/>
              </a:rPr>
              <a:t> site and clicks on one of the links to</a:t>
            </a:r>
            <a:br>
              <a:rPr lang="en-US" sz="1400" b="0" kern="1200" dirty="0">
                <a:solidFill>
                  <a:schemeClr val="tx1"/>
                </a:solidFill>
                <a:effectLst/>
                <a:latin typeface="Segoe UI" pitchFamily="34" charset="0"/>
                <a:ea typeface="Segoe UI" pitchFamily="34" charset="0"/>
                <a:cs typeface="Segoe UI" pitchFamily="34" charset="0"/>
              </a:rPr>
            </a:br>
            <a:r>
              <a:rPr lang="en-US" sz="1400" b="0" kern="1200" dirty="0">
                <a:solidFill>
                  <a:schemeClr val="tx1"/>
                </a:solidFill>
                <a:effectLst/>
                <a:latin typeface="Segoe UI" pitchFamily="34" charset="0"/>
                <a:ea typeface="Segoe UI" pitchFamily="34" charset="0"/>
                <a:cs typeface="Segoe UI" pitchFamily="34" charset="0"/>
              </a:rPr>
              <a:t>gain access to the remote SP. This triggers the creation of a SAML assertion that, in this example, will be transported to the service provider using the HTTP POST binding. </a:t>
            </a:r>
            <a:endParaRPr lang="en-US" sz="1400" b="0" baseline="0" dirty="0">
              <a:latin typeface="Segoe UI" pitchFamily="34" charset="0"/>
              <a:ea typeface="Segoe UI" pitchFamily="34" charset="0"/>
              <a:cs typeface="Segoe UI" pitchFamily="34" charset="0"/>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23</a:t>
            </a:fld>
            <a:endParaRPr lang="en-GB" dirty="0"/>
          </a:p>
        </p:txBody>
      </p:sp>
    </p:spTree>
    <p:extLst>
      <p:ext uri="{BB962C8B-B14F-4D97-AF65-F5344CB8AC3E}">
        <p14:creationId xmlns:p14="http://schemas.microsoft.com/office/powerpoint/2010/main" val="1909576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24</a:t>
            </a:fld>
            <a:endParaRPr lang="en-GB" dirty="0"/>
          </a:p>
        </p:txBody>
      </p:sp>
    </p:spTree>
    <p:extLst>
      <p:ext uri="{BB962C8B-B14F-4D97-AF65-F5344CB8AC3E}">
        <p14:creationId xmlns:p14="http://schemas.microsoft.com/office/powerpoint/2010/main" val="279018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a:t>
            </a:fld>
            <a:endParaRPr lang="en-GB"/>
          </a:p>
        </p:txBody>
      </p:sp>
    </p:spTree>
    <p:extLst>
      <p:ext uri="{BB962C8B-B14F-4D97-AF65-F5344CB8AC3E}">
        <p14:creationId xmlns:p14="http://schemas.microsoft.com/office/powerpoint/2010/main" val="244440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kern="1200" dirty="0">
                <a:solidFill>
                  <a:schemeClr val="tx1"/>
                </a:solidFill>
                <a:effectLst/>
                <a:latin typeface="Segoe UI" pitchFamily="34" charset="0"/>
                <a:ea typeface="Segoe UI" pitchFamily="34" charset="0"/>
                <a:cs typeface="Segoe UI" pitchFamily="34" charset="0"/>
              </a:rPr>
              <a:t>JSON Web Token (JWT) is a means of representing claims to be transferred between two parties. The claims in a JWT are encoded as a JSON object that is digitally signed using JSON Web Signature (JWS) and/or encrypted using JSON Web Encryption (JWE).</a:t>
            </a:r>
          </a:p>
          <a:p>
            <a:pPr marL="0" indent="0">
              <a:buNone/>
            </a:pPr>
            <a:r>
              <a:rPr lang="en-US" sz="1400" kern="1200" dirty="0">
                <a:solidFill>
                  <a:schemeClr val="tx1"/>
                </a:solidFill>
                <a:effectLst/>
                <a:latin typeface="Segoe UI" pitchFamily="34" charset="0"/>
                <a:ea typeface="Segoe UI" pitchFamily="34" charset="0"/>
                <a:cs typeface="Segoe UI" pitchFamily="34" charset="0"/>
              </a:rPr>
              <a:t>JSON</a:t>
            </a:r>
            <a:r>
              <a:rPr lang="en-US" sz="1400" kern="1200" baseline="0" dirty="0">
                <a:solidFill>
                  <a:schemeClr val="tx1"/>
                </a:solidFill>
                <a:effectLst/>
                <a:latin typeface="Segoe UI" pitchFamily="34" charset="0"/>
                <a:ea typeface="Segoe UI" pitchFamily="34" charset="0"/>
                <a:cs typeface="Segoe UI" pitchFamily="34" charset="0"/>
              </a:rPr>
              <a:t> (Java Script Object Notation), is an open standard that uses human readable text to transmit data objects consisting of attribute-value pairs, it is an alternative to XML.</a:t>
            </a:r>
            <a:endParaRPr lang="en-US" sz="1400" kern="1200" dirty="0">
              <a:solidFill>
                <a:schemeClr val="tx1"/>
              </a:solidFill>
              <a:effectLst/>
              <a:latin typeface="Segoe UI" pitchFamily="34" charset="0"/>
              <a:ea typeface="Segoe UI" pitchFamily="34" charset="0"/>
              <a:cs typeface="Segoe UI" pitchFamily="34" charset="0"/>
            </a:endParaRPr>
          </a:p>
          <a:p>
            <a:pPr marL="0" indent="0">
              <a:buNone/>
            </a:pPr>
            <a:r>
              <a:rPr lang="en-US" sz="1400" kern="1200" dirty="0">
                <a:solidFill>
                  <a:schemeClr val="tx1"/>
                </a:solidFill>
                <a:effectLst/>
                <a:latin typeface="Segoe UI" pitchFamily="34" charset="0"/>
                <a:ea typeface="Segoe UI" pitchFamily="34" charset="0"/>
                <a:cs typeface="Segoe UI" pitchFamily="34" charset="0"/>
              </a:rPr>
              <a:t>JWTs represent a set of claims as a JSON object that is base64url encoded and digitally signed and/or encrypted. The JWT Claims Set represents this JSON object. </a:t>
            </a:r>
            <a:r>
              <a:rPr lang="en-US" sz="1400" kern="1200" baseline="0" dirty="0">
                <a:solidFill>
                  <a:schemeClr val="tx1"/>
                </a:solidFill>
                <a:effectLst/>
                <a:latin typeface="Segoe UI" pitchFamily="34" charset="0"/>
                <a:ea typeface="Segoe UI" pitchFamily="34" charset="0"/>
                <a:cs typeface="Segoe UI" pitchFamily="34" charset="0"/>
              </a:rPr>
              <a:t>As per its RFC </a:t>
            </a:r>
            <a:r>
              <a:rPr lang="en-US" sz="1400" kern="1200" dirty="0">
                <a:solidFill>
                  <a:schemeClr val="tx1"/>
                </a:solidFill>
                <a:effectLst/>
                <a:latin typeface="Segoe UI" pitchFamily="34" charset="0"/>
                <a:ea typeface="Segoe UI" pitchFamily="34" charset="0"/>
                <a:cs typeface="Segoe UI" pitchFamily="34" charset="0"/>
              </a:rPr>
              <a:t>the JSON object consists of zero or more name/value pairs (or members), where the names are strings and the values are arbitrary JSON values. These members are the claims represented by the JWT.</a:t>
            </a:r>
          </a:p>
          <a:p>
            <a:pPr marL="0" indent="0">
              <a:buNone/>
            </a:pPr>
            <a:r>
              <a:rPr lang="en-US" sz="1400" kern="1200" dirty="0">
                <a:solidFill>
                  <a:schemeClr val="tx1"/>
                </a:solidFill>
                <a:effectLst/>
                <a:latin typeface="Segoe UI" pitchFamily="34" charset="0"/>
                <a:ea typeface="Segoe UI" pitchFamily="34" charset="0"/>
                <a:cs typeface="Segoe UI" pitchFamily="34" charset="0"/>
              </a:rPr>
              <a:t>The member names within the JWT Claims Set are referred to as Claim Names. The corresponding values are referred to as Claim Values.</a:t>
            </a:r>
          </a:p>
          <a:p>
            <a:pPr marL="0" indent="0">
              <a:buNone/>
            </a:pPr>
            <a:r>
              <a:rPr lang="en-US" sz="1400" kern="1200" dirty="0">
                <a:solidFill>
                  <a:schemeClr val="tx1"/>
                </a:solidFill>
                <a:effectLst/>
                <a:latin typeface="Segoe UI" pitchFamily="34" charset="0"/>
                <a:ea typeface="Segoe UI" pitchFamily="34" charset="0"/>
                <a:cs typeface="Segoe UI" pitchFamily="34" charset="0"/>
              </a:rPr>
              <a:t>The bytes of the UTF-8 representation of the JWT Claims Set are signed in the manner described in JSON Web Signature (JWS) and/or encrypted in the manner described in JSON Web Encryption (JWE). </a:t>
            </a:r>
            <a:r>
              <a:rPr lang="en-US" sz="1400" b="0" u="none" strike="noStrike" kern="1200" dirty="0">
                <a:solidFill>
                  <a:schemeClr val="tx1"/>
                </a:solidFill>
                <a:effectLst/>
                <a:latin typeface="Segoe UI" pitchFamily="34" charset="0"/>
                <a:ea typeface="Segoe UI" pitchFamily="34" charset="0"/>
                <a:cs typeface="Segoe UI" pitchFamily="34" charset="0"/>
              </a:rPr>
              <a:t>T</a:t>
            </a:r>
            <a:r>
              <a:rPr lang="en-US" sz="1400" kern="1200" dirty="0">
                <a:solidFill>
                  <a:schemeClr val="tx1"/>
                </a:solidFill>
                <a:effectLst/>
                <a:latin typeface="Segoe UI" pitchFamily="34" charset="0"/>
                <a:ea typeface="Segoe UI" pitchFamily="34" charset="0"/>
                <a:cs typeface="Segoe UI" pitchFamily="34" charset="0"/>
              </a:rPr>
              <a:t>he contents of the JWT Header describe the cryptographic operations applied to the JWT Claims Set. If the JWT Header is a JWS Header, the claims are signed. If the JWT Header is a JWE Header, the claims are encrypted.</a:t>
            </a:r>
          </a:p>
          <a:p>
            <a:pPr marL="0" indent="0">
              <a:buNone/>
            </a:pPr>
            <a:r>
              <a:rPr lang="en-US" sz="1400" kern="1200" dirty="0">
                <a:solidFill>
                  <a:schemeClr val="tx1"/>
                </a:solidFill>
                <a:effectLst/>
                <a:latin typeface="Segoe UI" pitchFamily="34" charset="0"/>
                <a:ea typeface="Segoe UI" pitchFamily="34" charset="0"/>
                <a:cs typeface="Segoe UI" pitchFamily="34" charset="0"/>
              </a:rPr>
              <a:t>A JWT is represented as the concatenation of the Encoded JWT Header, the JWT Second Part, and the JWT Third Part, in that order, with the parts being separated by period ('.') characters. When signed, the three parts of the JWT are the three parts of a JWS used to represent the JWT. When encrypted, the three parts of the JWT are the three parts of a JWE used to represent the JWT</a:t>
            </a:r>
            <a:r>
              <a:rPr lang="en-US" sz="1400" dirty="0">
                <a:latin typeface="Segoe UI" pitchFamily="34" charset="0"/>
                <a:ea typeface="Segoe UI" pitchFamily="34" charset="0"/>
                <a:cs typeface="Segoe UI" pitchFamily="34" charset="0"/>
              </a:rPr>
              <a:t>.</a:t>
            </a:r>
            <a:endParaRPr lang="en-US" sz="1400" kern="1200" dirty="0">
              <a:solidFill>
                <a:schemeClr val="tx1"/>
              </a:solidFill>
              <a:effectLst/>
              <a:latin typeface="Segoe UI" pitchFamily="34" charset="0"/>
              <a:ea typeface="Segoe UI" pitchFamily="34" charset="0"/>
              <a:cs typeface="Segoe UI" pitchFamily="34" charset="0"/>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27</a:t>
            </a:fld>
            <a:endParaRPr lang="en-GB" dirty="0"/>
          </a:p>
        </p:txBody>
      </p:sp>
    </p:spTree>
    <p:extLst>
      <p:ext uri="{BB962C8B-B14F-4D97-AF65-F5344CB8AC3E}">
        <p14:creationId xmlns:p14="http://schemas.microsoft.com/office/powerpoint/2010/main" val="214407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28</a:t>
            </a:fld>
            <a:endParaRPr lang="en-GB" dirty="0"/>
          </a:p>
        </p:txBody>
      </p:sp>
    </p:spTree>
    <p:extLst>
      <p:ext uri="{BB962C8B-B14F-4D97-AF65-F5344CB8AC3E}">
        <p14:creationId xmlns:p14="http://schemas.microsoft.com/office/powerpoint/2010/main" val="2060537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want to go too deep in this, but just provide the overview and like to explain in particular Access and Refresh tokens. The key point to note is that with applications that support Modern Authentication flows, once you login and get a Primary Refresh Token (PRT), then that can be used to SSO to other apps e.g. Office 365 without having to reauthenticate. The </a:t>
            </a:r>
            <a:r>
              <a:rPr lang="en-US" dirty="0" err="1"/>
              <a:t>Oauth</a:t>
            </a:r>
            <a:r>
              <a:rPr lang="en-US" dirty="0"/>
              <a:t> 2.0 flow uses Access and Refresh Tokens. Open ID Connect introduces ID Toe</a:t>
            </a:r>
          </a:p>
          <a:p>
            <a:endParaRPr lang="en-US" dirty="0"/>
          </a:p>
          <a:p>
            <a:pPr rtl="0"/>
            <a:r>
              <a:rPr lang="en-US" b="1" dirty="0"/>
              <a:t>ID Tokens</a:t>
            </a:r>
            <a:endParaRPr lang="en-US" b="0" dirty="0"/>
          </a:p>
          <a:p>
            <a:pPr rtl="0"/>
            <a:r>
              <a:rPr lang="en-US" dirty="0"/>
              <a:t>An ID token is a form of sign-in security token that your app receives when it performs authentication by using </a:t>
            </a:r>
            <a:r>
              <a:rPr lang="en-US" dirty="0">
                <a:hlinkClick r:id="rId3"/>
              </a:rPr>
              <a:t>OpenID Connect</a:t>
            </a:r>
            <a:r>
              <a:rPr lang="en-US" dirty="0"/>
              <a:t>. ID tokens are represented as </a:t>
            </a:r>
            <a:r>
              <a:rPr lang="en-US" dirty="0">
                <a:hlinkClick r:id="rId4"/>
              </a:rPr>
              <a:t>JWTs</a:t>
            </a:r>
            <a:r>
              <a:rPr lang="en-US" dirty="0"/>
              <a:t>, and they contain claims that you can use to sign the user in to your app. You can use the claims in an ID token in various ways. Typically, admins use ID tokens to display account information or to make access control decisions in an app.</a:t>
            </a:r>
          </a:p>
          <a:p>
            <a:pPr rtl="0"/>
            <a:endParaRPr lang="en-US" b="1" dirty="0"/>
          </a:p>
          <a:p>
            <a:pPr rtl="0"/>
            <a:r>
              <a:rPr lang="en-US" b="1" dirty="0"/>
              <a:t>Single sign-on session tokens</a:t>
            </a:r>
          </a:p>
          <a:p>
            <a:pPr rtl="0"/>
            <a:r>
              <a:rPr lang="en-US" dirty="0"/>
              <a:t>When a user authenticates with Azure AD and selects the </a:t>
            </a:r>
            <a:r>
              <a:rPr lang="en-US" b="1" dirty="0"/>
              <a:t>Keep me signed in</a:t>
            </a:r>
            <a:r>
              <a:rPr lang="en-US" dirty="0"/>
              <a:t> check box, a single sign-on session (SSO) is established with the user’s browser and Azure AD. The SSO token, in the form of a cookie, represents this session. Note that the SSO session token is not bound to a specific resource/client application. SSO session tokens can be revoked, and their validity is checked every time they are used.+ </a:t>
            </a:r>
          </a:p>
          <a:p>
            <a:pPr rtl="0"/>
            <a:r>
              <a:rPr lang="en-US" dirty="0"/>
              <a:t>Azure AD uses two kinds of SSO session tokens: persistent and nonpersistent. Persistent session tokens are stored as persistent cookies by the browser. Nonpersistent session tokens are stored as session cookies. (Session cookies are destroyed when the browser is closed.)+ </a:t>
            </a:r>
          </a:p>
          <a:p>
            <a:pPr rtl="0"/>
            <a:r>
              <a:rPr lang="en-US" dirty="0"/>
              <a:t>Nonpersistent session tokens have a lifetime of 24 hours. Persistent tokens have a lifetime of 180 days. Any time an SSO session token is used within its validity period, the validity period is extended another 24 hours or 180 days, depending on the token type. If an SSO session token is not used within its validity period, it is considered expired and is no longer accepted.</a:t>
            </a:r>
          </a:p>
          <a:p>
            <a:endParaRPr lang="en-US" dirty="0"/>
          </a:p>
          <a:p>
            <a:r>
              <a:rPr lang="en-US" dirty="0"/>
              <a:t>In Public Preview…Still?</a:t>
            </a:r>
          </a:p>
          <a:p>
            <a:r>
              <a:rPr lang="en-US" dirty="0"/>
              <a:t>You can specify the lifetime of a token issued by Azure Active Directory (Azure AD). You can set token lifetimes for all apps in your organization, for a multi-tenant (multi-organization) application, or for a specific service principal in your organization. https://docs.microsoft.com/en-us/azure/active-directory/active-directory-configurable-token-lifetimes </a:t>
            </a:r>
          </a:p>
          <a:p>
            <a:endParaRPr lang="en-US" dirty="0"/>
          </a:p>
          <a:p>
            <a:r>
              <a:rPr lang="en-US" dirty="0"/>
              <a:t>Reference</a:t>
            </a:r>
          </a:p>
          <a:p>
            <a:r>
              <a:rPr lang="en-US" dirty="0"/>
              <a:t>http://aka.ms/Azure/AD/Tokens</a:t>
            </a:r>
          </a:p>
          <a:p>
            <a:r>
              <a:rPr lang="en-US" dirty="0"/>
              <a:t>http://aka.ms/Azure/Tokens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Many of the tokens issued by the v2.0 endpoint are implemented as JSON Web Tokens (JWTs). A JWT is a compact, URL-safe way to transfer information between two parties. The information in a JWT is called a </a:t>
            </a:r>
            <a:r>
              <a:rPr lang="en-US" i="1" dirty="0"/>
              <a:t>claim</a:t>
            </a:r>
            <a:r>
              <a:rPr lang="en-US" dirty="0"/>
              <a:t>. It's an assertion of information about the bearer and subject of the token. The claims in a JWT are JavaScript Object Notation (JSON) objects that are encoded and serialized for transmission. Because the JWTs issued by the v2.0 endpoint are signed but not encrypted, you can easily inspect the contents of a JWT for debugging purposes. For more information about JWTs, see the </a:t>
            </a:r>
            <a:r>
              <a:rPr lang="en-US" dirty="0">
                <a:hlinkClick r:id="rId5"/>
              </a:rPr>
              <a:t>JWT specification</a:t>
            </a:r>
            <a:r>
              <a:rPr lang="en-US" dirty="0"/>
              <a:t>.</a:t>
            </a:r>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30</a:t>
            </a:fld>
            <a:endParaRPr lang="en-GB" dirty="0"/>
          </a:p>
        </p:txBody>
      </p:sp>
    </p:spTree>
    <p:extLst>
      <p:ext uri="{BB962C8B-B14F-4D97-AF65-F5344CB8AC3E}">
        <p14:creationId xmlns:p14="http://schemas.microsoft.com/office/powerpoint/2010/main" val="2950951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supports the </a:t>
            </a:r>
            <a:r>
              <a:rPr lang="en-US" dirty="0">
                <a:hlinkClick r:id="rId3"/>
              </a:rPr>
              <a:t>OAuth 2.0 authorization protocol</a:t>
            </a:r>
            <a:r>
              <a:rPr lang="en-US" dirty="0"/>
              <a:t>, which makes use of both </a:t>
            </a:r>
            <a:r>
              <a:rPr lang="en-US" dirty="0" err="1"/>
              <a:t>access_tokens</a:t>
            </a:r>
            <a:r>
              <a:rPr lang="en-US" dirty="0"/>
              <a:t> and </a:t>
            </a:r>
            <a:r>
              <a:rPr lang="en-US" dirty="0" err="1"/>
              <a:t>refresh_tokens</a:t>
            </a:r>
            <a:r>
              <a:rPr lang="en-US" dirty="0"/>
              <a:t>. It also supports authentication and sign-in via </a:t>
            </a:r>
            <a:r>
              <a:rPr lang="en-US" dirty="0">
                <a:hlinkClick r:id="rId4"/>
              </a:rPr>
              <a:t>OpenID Connect</a:t>
            </a:r>
            <a:r>
              <a:rPr lang="en-US" dirty="0"/>
              <a:t>, which introduces a third type of token, the </a:t>
            </a:r>
            <a:r>
              <a:rPr lang="en-US" dirty="0" err="1"/>
              <a:t>id_token</a:t>
            </a:r>
            <a:r>
              <a:rPr lang="en-US" dirty="0"/>
              <a:t>. Each of these tokens is represented as a "bearer token."</a:t>
            </a:r>
          </a:p>
          <a:p>
            <a:endParaRPr lang="en-US" dirty="0"/>
          </a:p>
          <a:p>
            <a:pPr marL="171450" indent="-171450">
              <a:buFont typeface="Arial" panose="020B0604020202020204" pitchFamily="34" charset="0"/>
              <a:buChar char="•"/>
            </a:pPr>
            <a:r>
              <a:rPr lang="en-US" dirty="0"/>
              <a:t>Azure Active Directory (Azure AD) uses OAuth 2.0 to enable you to authorize access to web applications and web APIs in your Azure AD tenant</a:t>
            </a:r>
          </a:p>
          <a:p>
            <a:pPr marL="171450" indent="-171450">
              <a:buFont typeface="Arial" panose="020B0604020202020204" pitchFamily="34" charset="0"/>
              <a:buChar char="•"/>
            </a:pPr>
            <a:r>
              <a:rPr lang="en-US" dirty="0"/>
              <a:t>When you register your application with Azure AD, it gives you…</a:t>
            </a:r>
          </a:p>
          <a:p>
            <a:pPr lvl="2"/>
            <a:r>
              <a:rPr lang="en-US" dirty="0"/>
              <a:t>A bearer token is a lightweight security token that grants the “bearer” access to a protected resource. In this sense, the “bearer” is any party that can present the token. Though authentication with Azure AD is required in order to receive a bearer token, steps must be taken to secure the token, to prevent interception by an unintended party. Because bearer tokens do not have a built-in mechanism to prevent unauthorized parties from using them, they must be transported in a secure channel such as transport layer security (HTTPS). If a bearer token is transmitted in the clear, a man-in the middle attack can be used to acquire the token and gain unauthorized access to a protected resource. The same security principles apply when storing or caching bearer tokens for later use. Always ensure that your app transmits and stores bearer tokens in a secure manner. </a:t>
            </a:r>
          </a:p>
          <a:p>
            <a:endParaRPr lang="en-US" dirty="0"/>
          </a:p>
          <a:p>
            <a:r>
              <a:rPr lang="en-US" dirty="0"/>
              <a:t>Reference</a:t>
            </a:r>
          </a:p>
          <a:p>
            <a:r>
              <a:rPr lang="en-US" dirty="0"/>
              <a:t>Aka.ms/Azure/Protocols </a:t>
            </a:r>
          </a:p>
          <a:p>
            <a:r>
              <a:rPr lang="en-US" dirty="0"/>
              <a:t>https://docs.microsoft.com/en-us/azure/active-directory/develop/active-directory-v2-protocols</a:t>
            </a:r>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a:t>
            </a:fld>
            <a:endParaRPr lang="en-GB" dirty="0"/>
          </a:p>
        </p:txBody>
      </p:sp>
    </p:spTree>
    <p:extLst>
      <p:ext uri="{BB962C8B-B14F-4D97-AF65-F5344CB8AC3E}">
        <p14:creationId xmlns:p14="http://schemas.microsoft.com/office/powerpoint/2010/main" val="307804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OAUTH</a:t>
            </a:r>
          </a:p>
          <a:p>
            <a:pPr marL="825475" lvl="1" indent="-285750">
              <a:buFont typeface="Wingdings" panose="05000000000000000000" pitchFamily="2" charset="2"/>
              <a:buChar char="§"/>
            </a:pPr>
            <a:r>
              <a:rPr lang="en-US" dirty="0"/>
              <a:t>Delegates access to a user’s resources to your service or application.</a:t>
            </a:r>
          </a:p>
          <a:p>
            <a:pPr marL="1365199" lvl="2" indent="-285750">
              <a:buFont typeface="Wingdings" panose="05000000000000000000" pitchFamily="2" charset="2"/>
              <a:buChar char="§"/>
            </a:pPr>
            <a:r>
              <a:rPr lang="en-US" dirty="0"/>
              <a:t>Limited and controlled -- granted by the user</a:t>
            </a:r>
          </a:p>
          <a:p>
            <a:pPr marL="825475" lvl="1" indent="-285750">
              <a:buFont typeface="Wingdings" panose="05000000000000000000" pitchFamily="2" charset="2"/>
              <a:buChar char="§"/>
            </a:pPr>
            <a:r>
              <a:rPr lang="en-US" dirty="0"/>
              <a:t>Doesn’t require the user to share their password</a:t>
            </a:r>
          </a:p>
          <a:p>
            <a:pPr marL="1365199" lvl="2" indent="-285750">
              <a:buFont typeface="Wingdings" panose="05000000000000000000" pitchFamily="2" charset="2"/>
              <a:buChar char="§"/>
            </a:pPr>
            <a:r>
              <a:rPr lang="en-US" dirty="0"/>
              <a:t>Your app gets its own delegation credential (access token)</a:t>
            </a:r>
          </a:p>
          <a:p>
            <a:pPr marL="825475" lvl="1" indent="-285750">
              <a:buFont typeface="Wingdings" panose="05000000000000000000" pitchFamily="2" charset="2"/>
              <a:buChar char="§"/>
            </a:pPr>
            <a:r>
              <a:rPr lang="en-US" dirty="0"/>
              <a:t>Open Protocol – RFC5849, RFC6749 and RFC6750</a:t>
            </a:r>
          </a:p>
          <a:p>
            <a:pPr marL="825475" lvl="1" indent="-285750">
              <a:buFont typeface="Wingdings" panose="05000000000000000000" pitchFamily="2" charset="2"/>
              <a:buChar char="§"/>
            </a:pPr>
            <a:endParaRPr lang="en-US" dirty="0"/>
          </a:p>
          <a:p>
            <a:r>
              <a:rPr lang="en-US" dirty="0"/>
              <a:t>Azure AD supports the </a:t>
            </a:r>
            <a:r>
              <a:rPr lang="en-US" dirty="0">
                <a:hlinkClick r:id="rId3"/>
              </a:rPr>
              <a:t>OAuth 2.0 authorization protocol</a:t>
            </a:r>
            <a:r>
              <a:rPr lang="en-US" dirty="0"/>
              <a:t>, which makes use of both </a:t>
            </a:r>
            <a:r>
              <a:rPr lang="en-US" dirty="0" err="1"/>
              <a:t>access_tokens</a:t>
            </a:r>
            <a:r>
              <a:rPr lang="en-US" dirty="0"/>
              <a:t> and </a:t>
            </a:r>
            <a:r>
              <a:rPr lang="en-US" dirty="0" err="1"/>
              <a:t>refresh_tokens</a:t>
            </a:r>
            <a:r>
              <a:rPr lang="en-US" dirty="0"/>
              <a:t>. It also supports authentication and sign-in via </a:t>
            </a:r>
            <a:r>
              <a:rPr lang="en-US" dirty="0">
                <a:hlinkClick r:id="rId4"/>
              </a:rPr>
              <a:t>OpenID Connect</a:t>
            </a:r>
            <a:r>
              <a:rPr lang="en-US" dirty="0"/>
              <a:t>, which introduces a third type of token, the </a:t>
            </a:r>
            <a:r>
              <a:rPr lang="en-US" dirty="0" err="1"/>
              <a:t>id_token</a:t>
            </a:r>
            <a:r>
              <a:rPr lang="en-US" dirty="0"/>
              <a:t>. Each of these tokens is represented as a "bearer token."</a:t>
            </a:r>
          </a:p>
          <a:p>
            <a:endParaRPr lang="en-US" dirty="0"/>
          </a:p>
          <a:p>
            <a:pPr marL="171450" indent="-171450">
              <a:buFont typeface="Arial" panose="020B0604020202020204" pitchFamily="34" charset="0"/>
              <a:buChar char="•"/>
            </a:pPr>
            <a:r>
              <a:rPr lang="en-US" dirty="0"/>
              <a:t>Azure Active Directory (Azure AD) uses OAuth 2.0 to enable you to authorize access to web applications and web APIs in your Azure AD tenant</a:t>
            </a:r>
          </a:p>
          <a:p>
            <a:pPr marL="171450" indent="-171450">
              <a:buFont typeface="Arial" panose="020B0604020202020204" pitchFamily="34" charset="0"/>
              <a:buChar char="•"/>
            </a:pPr>
            <a:r>
              <a:rPr lang="en-US" dirty="0"/>
              <a:t>When you register your application with Azure AD, it gives you…</a:t>
            </a:r>
          </a:p>
          <a:p>
            <a:endParaRPr lang="en-US" dirty="0"/>
          </a:p>
          <a:p>
            <a:r>
              <a:rPr lang="en-US" dirty="0"/>
              <a:t>A bearer token is a lightweight security token that grants the “bearer” access to a protected resource. In this sense, the “bearer” is any party that can present the token. Though authentication with Azure AD is required in order to receive a bearer token, steps must be taken to secure the token, to prevent interception by an unintended party. Because bearer tokens do not have a built-in mechanism to prevent unauthorized parties from using them, they must be transported in a secure channel such as transport layer security (HTTPS). If a bearer token is transmitted in the clear, a man-in the middle attack can be used to acquire the token and gain unauthorized access to a protected resource. The same security principles apply when storing or caching bearer tokens for later use. Always ensure that your app transmits and stores bearer tokens in a secure manner. </a:t>
            </a:r>
          </a:p>
          <a:p>
            <a:pPr marL="825475" lvl="1" indent="-285750">
              <a:buFont typeface="Wingdings" panose="05000000000000000000" pitchFamily="2" charset="2"/>
              <a:buChar char="§"/>
            </a:pPr>
            <a:endParaRPr lang="en-US"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a:t>
            </a:fld>
            <a:endParaRPr lang="en-GB" dirty="0"/>
          </a:p>
        </p:txBody>
      </p:sp>
    </p:spTree>
    <p:extLst>
      <p:ext uri="{BB962C8B-B14F-4D97-AF65-F5344CB8AC3E}">
        <p14:creationId xmlns:p14="http://schemas.microsoft.com/office/powerpoint/2010/main" val="388594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a:t>
            </a:fld>
            <a:endParaRPr lang="en-GB" dirty="0"/>
          </a:p>
        </p:txBody>
      </p:sp>
    </p:spTree>
    <p:extLst>
      <p:ext uri="{BB962C8B-B14F-4D97-AF65-F5344CB8AC3E}">
        <p14:creationId xmlns:p14="http://schemas.microsoft.com/office/powerpoint/2010/main" val="895481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a:t>Confidential client</a:t>
            </a:r>
          </a:p>
          <a:p>
            <a:pPr marL="628650" lvl="1" indent="-171450">
              <a:buFont typeface="Arial" panose="020B0604020202020204" pitchFamily="34" charset="0"/>
              <a:buChar char="•"/>
            </a:pPr>
            <a:r>
              <a:rPr lang="en-GB" sz="1200" dirty="0"/>
              <a:t>Clients </a:t>
            </a:r>
            <a:r>
              <a:rPr lang="en-GB" sz="1200" b="1" dirty="0"/>
              <a:t>capable</a:t>
            </a:r>
            <a:r>
              <a:rPr lang="en-GB" sz="1200" dirty="0"/>
              <a:t> of maintaining the confidentiality of their credentials (e.g., client implemented on a secure server with restricted access to the client credentials) or</a:t>
            </a:r>
          </a:p>
          <a:p>
            <a:pPr marL="628650" lvl="1" indent="-171450">
              <a:buFont typeface="Arial" panose="020B0604020202020204" pitchFamily="34" charset="0"/>
              <a:buChar char="•"/>
            </a:pPr>
            <a:r>
              <a:rPr lang="en-GB" sz="1200" dirty="0"/>
              <a:t>Capable of secure client authentication using other means. </a:t>
            </a:r>
          </a:p>
          <a:p>
            <a:pPr marL="0" indent="0">
              <a:buFont typeface="Arial" panose="020B0604020202020204" pitchFamily="34" charset="0"/>
              <a:buNone/>
            </a:pPr>
            <a:r>
              <a:rPr lang="en-GB" sz="1200" dirty="0"/>
              <a:t>Public client</a:t>
            </a:r>
          </a:p>
          <a:p>
            <a:pPr marL="628650" lvl="1" indent="-171450">
              <a:buFont typeface="Arial" panose="020B0604020202020204" pitchFamily="34" charset="0"/>
              <a:buChar char="•"/>
            </a:pPr>
            <a:r>
              <a:rPr lang="en-GB" sz="1200" dirty="0"/>
              <a:t>Clients </a:t>
            </a:r>
            <a:r>
              <a:rPr lang="en-GB" sz="1200" b="1" dirty="0"/>
              <a:t>incapable</a:t>
            </a:r>
            <a:r>
              <a:rPr lang="en-GB" sz="1200" dirty="0"/>
              <a:t> of maintaining the confidentiality of their credentials (e.g., clients executing on the device used by the resource owner, such as an installed native application or a web browser-based application), and </a:t>
            </a:r>
          </a:p>
          <a:p>
            <a:pPr marL="628650" lvl="1" indent="-171450">
              <a:buFont typeface="Arial" panose="020B0604020202020204" pitchFamily="34" charset="0"/>
              <a:buChar char="•"/>
            </a:pPr>
            <a:r>
              <a:rPr lang="en-GB" sz="1200" dirty="0"/>
              <a:t>Incapable of secure client authentication via any other means</a:t>
            </a:r>
          </a:p>
          <a:p>
            <a:endParaRPr lang="fr-FR" sz="12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5</a:t>
            </a:fld>
            <a:endParaRPr lang="en-GB" dirty="0"/>
          </a:p>
        </p:txBody>
      </p:sp>
    </p:spTree>
    <p:extLst>
      <p:ext uri="{BB962C8B-B14F-4D97-AF65-F5344CB8AC3E}">
        <p14:creationId xmlns:p14="http://schemas.microsoft.com/office/powerpoint/2010/main" val="167885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b="1" dirty="0">
                <a:latin typeface="Segoe UI" pitchFamily="34" charset="0"/>
                <a:ea typeface="Segoe UI" pitchFamily="34" charset="0"/>
                <a:cs typeface="Segoe UI" pitchFamily="34" charset="0"/>
              </a:rPr>
              <a:t>Authorization</a:t>
            </a:r>
            <a:r>
              <a:rPr lang="en-US" sz="1400" b="1" baseline="0" dirty="0">
                <a:latin typeface="Segoe UI" pitchFamily="34" charset="0"/>
                <a:ea typeface="Segoe UI" pitchFamily="34" charset="0"/>
                <a:cs typeface="Segoe UI" pitchFamily="34" charset="0"/>
              </a:rPr>
              <a:t> Code Flow:</a:t>
            </a:r>
          </a:p>
          <a:p>
            <a:pPr marL="0" indent="0">
              <a:buNone/>
            </a:pPr>
            <a:r>
              <a:rPr lang="en-US" sz="1400" dirty="0">
                <a:latin typeface="Segoe UI" pitchFamily="34" charset="0"/>
                <a:ea typeface="Segoe UI" pitchFamily="34" charset="0"/>
                <a:cs typeface="Segoe UI" pitchFamily="34" charset="0"/>
              </a:rPr>
              <a:t>The standard flow.</a:t>
            </a:r>
            <a:r>
              <a:rPr lang="en-US" sz="1400" baseline="0" dirty="0">
                <a:latin typeface="Segoe UI" pitchFamily="34" charset="0"/>
                <a:ea typeface="Segoe UI" pitchFamily="34" charset="0"/>
                <a:cs typeface="Segoe UI" pitchFamily="34" charset="0"/>
              </a:rPr>
              <a:t> </a:t>
            </a:r>
            <a:r>
              <a:rPr lang="en-US" sz="1400" dirty="0">
                <a:latin typeface="Segoe UI" pitchFamily="34" charset="0"/>
                <a:ea typeface="Segoe UI" pitchFamily="34" charset="0"/>
                <a:cs typeface="Segoe UI" pitchFamily="34" charset="0"/>
              </a:rPr>
              <a:t>A user is redirected to the authorization server where they log in, and is then presented with an authorization form.</a:t>
            </a:r>
          </a:p>
          <a:p>
            <a:pPr marL="0" indent="0">
              <a:buNone/>
            </a:pPr>
            <a:r>
              <a:rPr lang="en-US" sz="1400" dirty="0">
                <a:latin typeface="Segoe UI" pitchFamily="34" charset="0"/>
                <a:ea typeface="Segoe UI" pitchFamily="34" charset="0"/>
                <a:cs typeface="Segoe UI" pitchFamily="34" charset="0"/>
              </a:rPr>
              <a:t>After authorization has been confirmed, the authorization server redirects back to the client with an authorization code.</a:t>
            </a:r>
          </a:p>
          <a:p>
            <a:pPr marL="0" indent="0">
              <a:buNone/>
            </a:pPr>
            <a:r>
              <a:rPr lang="en-US" sz="1400" dirty="0">
                <a:latin typeface="Segoe UI" pitchFamily="34" charset="0"/>
                <a:ea typeface="Segoe UI" pitchFamily="34" charset="0"/>
                <a:cs typeface="Segoe UI" pitchFamily="34" charset="0"/>
              </a:rPr>
              <a:t>The client then does an authorization code request with their full client credentials (client key and client secret) as well as the received code, and is</a:t>
            </a:r>
            <a:r>
              <a:rPr lang="en-US" sz="1400" baseline="0" dirty="0">
                <a:latin typeface="Segoe UI" pitchFamily="34" charset="0"/>
                <a:ea typeface="Segoe UI" pitchFamily="34" charset="0"/>
                <a:cs typeface="Segoe UI" pitchFamily="34" charset="0"/>
              </a:rPr>
              <a:t> </a:t>
            </a:r>
            <a:r>
              <a:rPr lang="en-US" sz="1400" dirty="0">
                <a:latin typeface="Segoe UI" pitchFamily="34" charset="0"/>
                <a:ea typeface="Segoe UI" pitchFamily="34" charset="0"/>
                <a:cs typeface="Segoe UI" pitchFamily="34" charset="0"/>
              </a:rPr>
              <a:t>given an access token (along with its expiry time and a refresh token).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Segoe UI" pitchFamily="34" charset="0"/>
                <a:ea typeface="Segoe UI" pitchFamily="34" charset="0"/>
                <a:cs typeface="Segoe UI" pitchFamily="34" charset="0"/>
              </a:rPr>
              <a:t>=&gt; </a:t>
            </a:r>
            <a:r>
              <a:rPr lang="en-US" baseline="0" dirty="0"/>
              <a:t>requires intermediate credentials (the authorization code).</a:t>
            </a:r>
          </a:p>
          <a:p>
            <a:pPr marL="0" indent="0">
              <a:buNone/>
            </a:pPr>
            <a:endParaRPr lang="en-US" sz="1400" dirty="0">
              <a:latin typeface="Segoe UI" pitchFamily="34" charset="0"/>
              <a:ea typeface="Segoe UI" pitchFamily="34" charset="0"/>
              <a:cs typeface="Segoe UI" pitchFamily="34" charset="0"/>
            </a:endParaRPr>
          </a:p>
          <a:p>
            <a:endParaRPr lang="en-US" sz="1400" dirty="0">
              <a:latin typeface="Segoe UI" pitchFamily="34" charset="0"/>
              <a:ea typeface="Segoe UI" pitchFamily="34" charset="0"/>
              <a:cs typeface="Segoe UI" pitchFamily="34" charset="0"/>
            </a:endParaRPr>
          </a:p>
          <a:p>
            <a:pPr marL="0" indent="0">
              <a:buNone/>
            </a:pPr>
            <a:r>
              <a:rPr lang="en-US" sz="1400" b="1" dirty="0">
                <a:latin typeface="Segoe UI" pitchFamily="34" charset="0"/>
                <a:ea typeface="Segoe UI" pitchFamily="34" charset="0"/>
                <a:cs typeface="Segoe UI" pitchFamily="34" charset="0"/>
              </a:rPr>
              <a:t>Client</a:t>
            </a:r>
            <a:r>
              <a:rPr lang="en-US" sz="1400" b="1" baseline="0" dirty="0">
                <a:latin typeface="Segoe UI" pitchFamily="34" charset="0"/>
                <a:ea typeface="Segoe UI" pitchFamily="34" charset="0"/>
                <a:cs typeface="Segoe UI" pitchFamily="34" charset="0"/>
              </a:rPr>
              <a:t> Credentials:</a:t>
            </a:r>
          </a:p>
          <a:p>
            <a:pPr marL="0" indent="0">
              <a:buNone/>
            </a:pPr>
            <a:r>
              <a:rPr lang="en-US" sz="1400" dirty="0">
                <a:latin typeface="Segoe UI" pitchFamily="34" charset="0"/>
                <a:ea typeface="Segoe UI" pitchFamily="34" charset="0"/>
                <a:cs typeface="Segoe UI" pitchFamily="34" charset="0"/>
              </a:rPr>
              <a:t>Used to authenticate the client (instead of asking for authorization from the user).</a:t>
            </a:r>
            <a:r>
              <a:rPr lang="en-US" sz="1400" baseline="0" dirty="0">
                <a:latin typeface="Segoe UI" pitchFamily="34" charset="0"/>
                <a:ea typeface="Segoe UI" pitchFamily="34" charset="0"/>
                <a:cs typeface="Segoe UI" pitchFamily="34" charset="0"/>
              </a:rPr>
              <a:t> </a:t>
            </a:r>
            <a:r>
              <a:rPr lang="en-US" sz="1400" dirty="0">
                <a:latin typeface="Segoe UI" pitchFamily="34" charset="0"/>
                <a:ea typeface="Segoe UI" pitchFamily="34" charset="0"/>
                <a:cs typeface="Segoe UI" pitchFamily="34" charset="0"/>
              </a:rPr>
              <a:t>In this case, services does not know who</a:t>
            </a:r>
            <a:r>
              <a:rPr lang="en-US" sz="1400" baseline="0" dirty="0">
                <a:latin typeface="Segoe UI" pitchFamily="34" charset="0"/>
                <a:ea typeface="Segoe UI" pitchFamily="34" charset="0"/>
                <a:cs typeface="Segoe UI" pitchFamily="34" charset="0"/>
              </a:rPr>
              <a:t> </a:t>
            </a:r>
            <a:r>
              <a:rPr lang="en-US" sz="1400" dirty="0">
                <a:latin typeface="Segoe UI" pitchFamily="34" charset="0"/>
                <a:ea typeface="Segoe UI" pitchFamily="34" charset="0"/>
                <a:cs typeface="Segoe UI" pitchFamily="34" charset="0"/>
              </a:rPr>
              <a:t>the current user is.</a:t>
            </a:r>
            <a:r>
              <a:rPr lang="en-US" sz="1400" baseline="0" dirty="0">
                <a:latin typeface="Segoe UI" pitchFamily="34" charset="0"/>
                <a:ea typeface="Segoe UI" pitchFamily="34" charset="0"/>
                <a:cs typeface="Segoe UI" pitchFamily="34" charset="0"/>
              </a:rPr>
              <a:t> </a:t>
            </a:r>
            <a:r>
              <a:rPr lang="en-US" sz="1400" dirty="0">
                <a:latin typeface="Segoe UI" pitchFamily="34" charset="0"/>
                <a:ea typeface="Segoe UI" pitchFamily="34" charset="0"/>
                <a:cs typeface="Segoe UI" pitchFamily="34" charset="0"/>
              </a:rPr>
              <a:t>Usually used for administration tasks specific to the client.</a:t>
            </a:r>
          </a:p>
          <a:p>
            <a:pPr marL="0" indent="0">
              <a:buNone/>
            </a:pPr>
            <a:r>
              <a:rPr lang="en-US" sz="1400" dirty="0">
                <a:latin typeface="Segoe UI" pitchFamily="34" charset="0"/>
                <a:ea typeface="Segoe UI" pitchFamily="34" charset="0"/>
                <a:cs typeface="Segoe UI" pitchFamily="34" charset="0"/>
              </a:rPr>
              <a:t>=&gt; </a:t>
            </a:r>
            <a:r>
              <a:rPr lang="en-US" baseline="0" dirty="0"/>
              <a:t>Clients request an access token using only their credentials. Useful for accessing protected resources they already have permission to access. For private clients only.</a:t>
            </a:r>
            <a:endParaRPr lang="en-US" sz="1400" dirty="0">
              <a:latin typeface="Segoe UI" pitchFamily="34" charset="0"/>
              <a:ea typeface="Segoe UI" pitchFamily="34" charset="0"/>
              <a:cs typeface="Segoe UI" pitchFamily="34" charset="0"/>
            </a:endParaRPr>
          </a:p>
          <a:p>
            <a:endParaRPr lang="en-US" sz="1400" dirty="0">
              <a:latin typeface="Segoe UI" pitchFamily="34" charset="0"/>
              <a:ea typeface="Segoe UI" pitchFamily="34" charset="0"/>
              <a:cs typeface="Segoe UI" pitchFamily="34" charset="0"/>
            </a:endParaRPr>
          </a:p>
          <a:p>
            <a:pPr marL="0" indent="0">
              <a:buNone/>
            </a:pPr>
            <a:r>
              <a:rPr lang="en-US" sz="1400" b="1" dirty="0">
                <a:latin typeface="Segoe UI" pitchFamily="34" charset="0"/>
                <a:ea typeface="Segoe UI" pitchFamily="34" charset="0"/>
                <a:cs typeface="Segoe UI" pitchFamily="34" charset="0"/>
              </a:rPr>
              <a:t>Resource</a:t>
            </a:r>
            <a:r>
              <a:rPr lang="en-US" sz="1400" b="1" baseline="0" dirty="0">
                <a:latin typeface="Segoe UI" pitchFamily="34" charset="0"/>
                <a:ea typeface="Segoe UI" pitchFamily="34" charset="0"/>
                <a:cs typeface="Segoe UI" pitchFamily="34" charset="0"/>
              </a:rPr>
              <a:t> Owner Password credentials:</a:t>
            </a:r>
          </a:p>
          <a:p>
            <a:pPr marL="0" indent="0">
              <a:buNone/>
            </a:pPr>
            <a:r>
              <a:rPr lang="en-US" sz="1400" dirty="0">
                <a:latin typeface="Segoe UI" pitchFamily="34" charset="0"/>
                <a:ea typeface="Segoe UI" pitchFamily="34" charset="0"/>
                <a:cs typeface="Segoe UI" pitchFamily="34" charset="0"/>
              </a:rPr>
              <a:t>OAuth 2 also provides a "password" grant type which can be used to exchange a username and password for an access token directly. Since this obviously requires the application to collect the user's password, it should only be used by apps created by the service itself. For example, the native Twitter app could use this grant type to log in on mobile or desktop apps.</a:t>
            </a:r>
          </a:p>
          <a:p>
            <a:pPr marL="0" indent="0">
              <a:buNone/>
            </a:pPr>
            <a:r>
              <a:rPr lang="en-US" sz="1400" dirty="0">
                <a:latin typeface="Segoe UI" pitchFamily="34" charset="0"/>
                <a:ea typeface="Segoe UI" pitchFamily="34" charset="0"/>
                <a:cs typeface="Segoe UI" pitchFamily="34" charset="0"/>
              </a:rPr>
              <a:t>=&gt;</a:t>
            </a:r>
            <a:r>
              <a:rPr lang="en-US" baseline="0" dirty="0"/>
              <a:t>Client receives the resource owner’s credentials and exchanges those directly for a token. Only suitable for migration purposes/high trust apps.</a:t>
            </a:r>
            <a:endParaRPr lang="en-US" sz="1400" dirty="0">
              <a:latin typeface="Segoe UI" pitchFamily="34" charset="0"/>
              <a:ea typeface="Segoe UI" pitchFamily="34" charset="0"/>
              <a:cs typeface="Segoe UI" pitchFamily="34" charset="0"/>
            </a:endParaRPr>
          </a:p>
          <a:p>
            <a:endParaRPr lang="en-US" sz="1400" dirty="0">
              <a:latin typeface="Segoe UI" pitchFamily="34" charset="0"/>
              <a:ea typeface="Segoe UI" pitchFamily="34" charset="0"/>
              <a:cs typeface="Segoe UI" pitchFamily="34" charset="0"/>
            </a:endParaRPr>
          </a:p>
          <a:p>
            <a:pPr marL="0" indent="0">
              <a:buNone/>
            </a:pPr>
            <a:r>
              <a:rPr lang="en-US" sz="1400" b="1" dirty="0">
                <a:latin typeface="Segoe UI" pitchFamily="34" charset="0"/>
                <a:ea typeface="Segoe UI" pitchFamily="34" charset="0"/>
                <a:cs typeface="Segoe UI" pitchFamily="34" charset="0"/>
              </a:rPr>
              <a:t>Implicit</a:t>
            </a:r>
            <a:r>
              <a:rPr lang="en-US" sz="1400" b="1" baseline="0" dirty="0">
                <a:latin typeface="Segoe UI" pitchFamily="34" charset="0"/>
                <a:ea typeface="Segoe UI" pitchFamily="34" charset="0"/>
                <a:cs typeface="Segoe UI" pitchFamily="34" charset="0"/>
              </a:rPr>
              <a:t> Flow:</a:t>
            </a:r>
            <a:endParaRPr lang="en-US" sz="1400" baseline="0" dirty="0">
              <a:latin typeface="Segoe UI" pitchFamily="34" charset="0"/>
              <a:ea typeface="Segoe UI" pitchFamily="34" charset="0"/>
              <a:cs typeface="Segoe UI" pitchFamily="34" charset="0"/>
            </a:endParaRPr>
          </a:p>
          <a:p>
            <a:pPr marL="0" indent="0">
              <a:buNone/>
            </a:pPr>
            <a:r>
              <a:rPr lang="en-US" sz="1400" dirty="0">
                <a:latin typeface="Segoe UI" pitchFamily="34" charset="0"/>
                <a:ea typeface="Segoe UI" pitchFamily="34" charset="0"/>
                <a:cs typeface="Segoe UI" pitchFamily="34" charset="0"/>
              </a:rPr>
              <a:t>The flow intended for pure-JS applications. A user is redirected to the authorization server where he logs in, and is then presented with an authorization form</a:t>
            </a:r>
            <a:r>
              <a:rPr lang="en-US" sz="1400" baseline="0" dirty="0">
                <a:latin typeface="Segoe UI" pitchFamily="34" charset="0"/>
                <a:ea typeface="Segoe UI" pitchFamily="34" charset="0"/>
                <a:cs typeface="Segoe UI" pitchFamily="34" charset="0"/>
              </a:rPr>
              <a:t> </a:t>
            </a:r>
            <a:r>
              <a:rPr lang="en-US" sz="1400" dirty="0">
                <a:latin typeface="Segoe UI" pitchFamily="34" charset="0"/>
                <a:ea typeface="Segoe UI" pitchFamily="34" charset="0"/>
                <a:cs typeface="Segoe UI" pitchFamily="34" charset="0"/>
              </a:rPr>
              <a:t>After authorization has been confirmed, the authorization server redirects back to the client with an access token.</a:t>
            </a:r>
          </a:p>
          <a:p>
            <a:pPr marL="0" indent="0">
              <a:buNone/>
            </a:pPr>
            <a:r>
              <a:rPr lang="en-US" sz="1400" dirty="0">
                <a:latin typeface="Segoe UI" pitchFamily="34" charset="0"/>
                <a:ea typeface="Segoe UI" pitchFamily="34" charset="0"/>
                <a:cs typeface="Segoe UI" pitchFamily="34" charset="0"/>
              </a:rPr>
              <a:t>The difference here is that there is no authorization code and a future </a:t>
            </a:r>
            <a:r>
              <a:rPr lang="en-US" sz="1400" dirty="0" err="1">
                <a:latin typeface="Segoe UI" pitchFamily="34" charset="0"/>
                <a:ea typeface="Segoe UI" pitchFamily="34" charset="0"/>
                <a:cs typeface="Segoe UI" pitchFamily="34" charset="0"/>
              </a:rPr>
              <a:t>authorization_code</a:t>
            </a:r>
            <a:r>
              <a:rPr lang="en-US" sz="1400" dirty="0">
                <a:latin typeface="Segoe UI" pitchFamily="34" charset="0"/>
                <a:ea typeface="Segoe UI" pitchFamily="34" charset="0"/>
                <a:cs typeface="Segoe UI" pitchFamily="34" charset="0"/>
              </a:rPr>
              <a:t> grant request,</a:t>
            </a:r>
            <a:r>
              <a:rPr lang="en-US" sz="1400" baseline="0" dirty="0">
                <a:latin typeface="Segoe UI" pitchFamily="34" charset="0"/>
                <a:ea typeface="Segoe UI" pitchFamily="34" charset="0"/>
                <a:cs typeface="Segoe UI" pitchFamily="34" charset="0"/>
              </a:rPr>
              <a:t> </a:t>
            </a:r>
            <a:r>
              <a:rPr lang="en-US" sz="1400" dirty="0">
                <a:latin typeface="Segoe UI" pitchFamily="34" charset="0"/>
                <a:ea typeface="Segoe UI" pitchFamily="34" charset="0"/>
                <a:cs typeface="Segoe UI" pitchFamily="34" charset="0"/>
              </a:rPr>
              <a:t>but instead an access token is immediately received.</a:t>
            </a:r>
          </a:p>
          <a:p>
            <a:pPr marL="0" indent="0">
              <a:buNone/>
            </a:pPr>
            <a:r>
              <a:rPr lang="en-US" baseline="0" dirty="0"/>
              <a:t>=&gt; no need for intermediate credentials</a:t>
            </a:r>
            <a:endParaRPr lang="en-US" sz="1400" dirty="0">
              <a:latin typeface="Segoe UI" pitchFamily="34" charset="0"/>
              <a:ea typeface="Segoe UI" pitchFamily="34" charset="0"/>
              <a:cs typeface="Segoe UI" pitchFamily="34" charset="0"/>
            </a:endParaRPr>
          </a:p>
          <a:p>
            <a:endParaRPr lang="fr-FR"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9</a:t>
            </a:fld>
            <a:endParaRPr lang="en-GB" dirty="0"/>
          </a:p>
        </p:txBody>
      </p:sp>
    </p:spTree>
    <p:extLst>
      <p:ext uri="{BB962C8B-B14F-4D97-AF65-F5344CB8AC3E}">
        <p14:creationId xmlns:p14="http://schemas.microsoft.com/office/powerpoint/2010/main" val="2329602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a:t>Reference : https://docs.microsoft.com/en-us/azure/active-directory/develop/active-directory-protocols-oauth-code</a:t>
            </a:r>
          </a:p>
          <a:p>
            <a:endParaRPr lang="fr-FR" sz="1200" dirty="0"/>
          </a:p>
          <a:p>
            <a:endParaRPr lang="fr-FR" sz="12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10</a:t>
            </a:fld>
            <a:endParaRPr lang="en-GB" dirty="0"/>
          </a:p>
        </p:txBody>
      </p:sp>
    </p:spTree>
    <p:extLst>
      <p:ext uri="{BB962C8B-B14F-4D97-AF65-F5344CB8AC3E}">
        <p14:creationId xmlns:p14="http://schemas.microsoft.com/office/powerpoint/2010/main" val="2086227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a:t>Reference : </a:t>
            </a:r>
          </a:p>
          <a:p>
            <a:pPr marL="711175" lvl="1" indent="-171450">
              <a:buFont typeface="Arial" panose="020B0604020202020204" pitchFamily="34" charset="0"/>
              <a:buChar char="•"/>
            </a:pPr>
            <a:r>
              <a:rPr lang="fr-FR" sz="1200" dirty="0"/>
              <a:t>https://docs.microsoft.com/en-us/azure/active-directory/develop/active-directory-protocols-oauth-service-to-service</a:t>
            </a:r>
          </a:p>
          <a:p>
            <a:pPr marL="825475" lvl="1" indent="-285750">
              <a:buFont typeface="Arial" panose="020B0604020202020204" pitchFamily="34" charset="0"/>
              <a:buChar char="•"/>
            </a:pPr>
            <a:endParaRPr lang="fr-FR" sz="1200" dirty="0"/>
          </a:p>
          <a:p>
            <a:pPr marL="0" indent="0">
              <a:buFont typeface="Arial" panose="020B0604020202020204" pitchFamily="34" charset="0"/>
              <a:buNone/>
            </a:pPr>
            <a:r>
              <a:rPr lang="en-GB" sz="1200" dirty="0"/>
              <a:t>Scenario</a:t>
            </a:r>
          </a:p>
          <a:p>
            <a:pPr marL="628650" lvl="1" indent="-171450">
              <a:buFont typeface="Arial" panose="020B0604020202020204" pitchFamily="34" charset="0"/>
              <a:buChar char="•"/>
            </a:pPr>
            <a:r>
              <a:rPr lang="en-GB" sz="1200" dirty="0"/>
              <a:t>The </a:t>
            </a:r>
            <a:r>
              <a:rPr lang="en-GB" sz="1200" dirty="0" err="1"/>
              <a:t>Oauth</a:t>
            </a:r>
            <a:r>
              <a:rPr lang="en-GB" sz="1200" dirty="0"/>
              <a:t> 2.0 client needs to access non-user specific data, on behalf of the client rather than the user</a:t>
            </a:r>
          </a:p>
          <a:p>
            <a:pPr marL="628650" lvl="1" indent="-171450">
              <a:buFont typeface="Arial" panose="020B0604020202020204" pitchFamily="34" charset="0"/>
              <a:buChar char="•"/>
            </a:pPr>
            <a:r>
              <a:rPr lang="en-GB" sz="1200" dirty="0"/>
              <a:t>The </a:t>
            </a:r>
            <a:r>
              <a:rPr lang="en-GB" sz="1200" dirty="0" err="1"/>
              <a:t>Oauth</a:t>
            </a:r>
            <a:r>
              <a:rPr lang="en-GB" sz="1200" dirty="0"/>
              <a:t> 2.0 client can securely store key, used for authenticating the client</a:t>
            </a:r>
          </a:p>
          <a:p>
            <a:pPr marL="0" indent="0">
              <a:buFont typeface="Arial" panose="020B0604020202020204" pitchFamily="34" charset="0"/>
              <a:buNone/>
            </a:pPr>
            <a:r>
              <a:rPr lang="en-GB" sz="1200" dirty="0"/>
              <a:t>Example</a:t>
            </a:r>
          </a:p>
          <a:p>
            <a:pPr marL="628650" lvl="1" indent="-171450">
              <a:buFont typeface="Arial" panose="020B0604020202020204" pitchFamily="34" charset="0"/>
              <a:buChar char="•"/>
            </a:pPr>
            <a:r>
              <a:rPr lang="en-GB" sz="1200" dirty="0"/>
              <a:t>User is using a Business Web App that reads his group membership from Azure Active Directory</a:t>
            </a:r>
          </a:p>
          <a:p>
            <a:pPr marL="0" indent="0">
              <a:buFont typeface="Arial" panose="020B0604020202020204" pitchFamily="34" charset="0"/>
              <a:buNone/>
            </a:pPr>
            <a:r>
              <a:rPr lang="en-GB" sz="1200" dirty="0" err="1"/>
              <a:t>Oauth</a:t>
            </a:r>
            <a:r>
              <a:rPr lang="en-GB" sz="1200" dirty="0"/>
              <a:t> 2.0 Roles:</a:t>
            </a:r>
          </a:p>
          <a:p>
            <a:pPr marL="628650" lvl="1" indent="-171450">
              <a:buFont typeface="Arial" panose="020B0604020202020204" pitchFamily="34" charset="0"/>
              <a:buChar char="•"/>
            </a:pPr>
            <a:r>
              <a:rPr lang="en-GB" sz="1200" dirty="0"/>
              <a:t>Resource Owner: User</a:t>
            </a:r>
          </a:p>
          <a:p>
            <a:pPr marL="628650" lvl="1" indent="-171450">
              <a:buFont typeface="Arial" panose="020B0604020202020204" pitchFamily="34" charset="0"/>
              <a:buChar char="•"/>
            </a:pPr>
            <a:r>
              <a:rPr lang="en-GB" sz="1200" dirty="0"/>
              <a:t>Client: Web Application</a:t>
            </a:r>
          </a:p>
          <a:p>
            <a:pPr marL="628650" lvl="1" indent="-171450">
              <a:buFont typeface="Arial" panose="020B0604020202020204" pitchFamily="34" charset="0"/>
              <a:buChar char="•"/>
            </a:pPr>
            <a:r>
              <a:rPr lang="en-GB" sz="1200" dirty="0"/>
              <a:t>Resource Server: Microsoft Azure Active Directory</a:t>
            </a:r>
          </a:p>
          <a:p>
            <a:pPr marL="628650" lvl="1" indent="-171450">
              <a:buFont typeface="Arial" panose="020B0604020202020204" pitchFamily="34" charset="0"/>
              <a:buChar char="•"/>
            </a:pPr>
            <a:r>
              <a:rPr lang="en-GB" sz="1200" dirty="0"/>
              <a:t>Resource: User’s Group Membership</a:t>
            </a:r>
          </a:p>
          <a:p>
            <a:pPr marL="0" lvl="0" indent="0">
              <a:buFont typeface="Arial" panose="020B0604020202020204" pitchFamily="34" charset="0"/>
              <a:buNone/>
            </a:pPr>
            <a:endParaRPr lang="fr-FR" sz="12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11</a:t>
            </a:fld>
            <a:endParaRPr lang="en-GB" dirty="0"/>
          </a:p>
        </p:txBody>
      </p:sp>
    </p:spTree>
    <p:extLst>
      <p:ext uri="{BB962C8B-B14F-4D97-AF65-F5344CB8AC3E}">
        <p14:creationId xmlns:p14="http://schemas.microsoft.com/office/powerpoint/2010/main" val="22236404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 Id="rId5" Type="http://schemas.openxmlformats.org/officeDocument/2006/relationships/image" Target="../media/image19.png"/><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32.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151944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416234319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27303567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734"/>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734"/>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244945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2293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6271402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58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9"/>
            <a:ext cx="12436918" cy="3292125"/>
          </a:xfrm>
          <a:prstGeom prst="rect">
            <a:avLst/>
          </a:prstGeom>
        </p:spPr>
      </p:pic>
    </p:spTree>
    <p:extLst>
      <p:ext uri="{BB962C8B-B14F-4D97-AF65-F5344CB8AC3E}">
        <p14:creationId xmlns:p14="http://schemas.microsoft.com/office/powerpoint/2010/main" val="394118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63162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884002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58522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1973212"/>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2072483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399901884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517"/>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5289519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450233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196768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27666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952053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453790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3537023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080862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722004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72273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5073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586759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028837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9786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451014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531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2934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8426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44999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0438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59" indent="0">
              <a:buNone/>
              <a:defRPr>
                <a:solidFill>
                  <a:schemeClr val="tx1"/>
                </a:solidFill>
                <a:latin typeface="Consolas" panose="020B0609020204030204" pitchFamily="49" charset="0"/>
                <a:cs typeface="Consolas" panose="020B0609020204030204" pitchFamily="49" charset="0"/>
              </a:defRPr>
            </a:lvl2pPr>
            <a:lvl3pPr marL="584448" indent="0">
              <a:buNone/>
              <a:defRPr>
                <a:solidFill>
                  <a:schemeClr val="tx1"/>
                </a:solidFill>
                <a:latin typeface="Consolas" panose="020B0609020204030204" pitchFamily="49" charset="0"/>
                <a:cs typeface="Consolas" panose="020B0609020204030204" pitchFamily="49" charset="0"/>
              </a:defRPr>
            </a:lvl3pPr>
            <a:lvl4pPr marL="814341" indent="0">
              <a:buNone/>
              <a:defRPr>
                <a:solidFill>
                  <a:schemeClr val="tx1"/>
                </a:solidFill>
                <a:latin typeface="Consolas" panose="020B0609020204030204" pitchFamily="49" charset="0"/>
                <a:cs typeface="Consolas" panose="020B0609020204030204" pitchFamily="49" charset="0"/>
              </a:defRPr>
            </a:lvl4pPr>
            <a:lvl5pPr marL="1050711" indent="0">
              <a:buNone/>
              <a:defRPr>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2089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406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86431220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5779801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43826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0063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3842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947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538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20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3048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8295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4044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0733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0734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8084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2011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7713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1732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10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18790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97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40311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392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32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2488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20938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629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5430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Rectangle 7"/>
          <p:cNvSpPr>
            <a:spLocks/>
          </p:cNvSpPr>
          <p:nvPr userDrawn="1"/>
        </p:nvSpPr>
        <p:spPr>
          <a:xfrm>
            <a:off x="0" y="-224114"/>
            <a:ext cx="12436475" cy="2409790"/>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467" y="335307"/>
            <a:ext cx="1123481" cy="1778595"/>
          </a:xfrm>
          <a:prstGeom prst="rect">
            <a:avLst/>
          </a:prstGeom>
        </p:spPr>
      </p:pic>
      <p:sp>
        <p:nvSpPr>
          <p:cNvPr id="14" name="Text Box 3"/>
          <p:cNvSpPr txBox="1">
            <a:spLocks noChangeArrowheads="1"/>
          </p:cNvSpPr>
          <p:nvPr userDrawn="1"/>
        </p:nvSpPr>
        <p:spPr bwMode="blackWhite">
          <a:xfrm>
            <a:off x="149581" y="5941338"/>
            <a:ext cx="5828504" cy="648762"/>
          </a:xfrm>
          <a:prstGeom prst="rect">
            <a:avLst/>
          </a:prstGeom>
          <a:noFill/>
          <a:ln w="12700">
            <a:noFill/>
            <a:miter lim="800000"/>
            <a:headEnd type="none" w="sm" len="sm"/>
            <a:tailEnd type="none" w="sm" len="sm"/>
          </a:ln>
          <a:effectLst/>
        </p:spPr>
        <p:txBody>
          <a:bodyPr vert="horz" wrap="square" lIns="124327" tIns="62164" rIns="124327" bIns="62164" numCol="1" anchor="t" anchorCtr="0" compatLnSpc="1">
            <a:prstTxWarp prst="textNoShape">
              <a:avLst/>
            </a:prstTxWarp>
            <a:spAutoFit/>
          </a:bodyPr>
          <a:lstStyle/>
          <a:p>
            <a:pPr algn="l">
              <a:spcAft>
                <a:spcPts val="680"/>
              </a:spcAft>
              <a:defRPr/>
            </a:pPr>
            <a:r>
              <a:rPr lang="en-US" sz="3400">
                <a:solidFill>
                  <a:schemeClr val="bg1"/>
                </a:solidFill>
                <a:latin typeface="Segoe UI Light" panose="020B0502040204020203" pitchFamily="34" charset="0"/>
                <a:cs typeface="Segoe UI Light" panose="020B0502040204020203" pitchFamily="34" charset="0"/>
              </a:rPr>
              <a:t>2016 MVP Global Summit</a:t>
            </a:r>
          </a:p>
        </p:txBody>
      </p:sp>
      <p:pic>
        <p:nvPicPr>
          <p:cNvPr id="15" name="Picture 14" descr="MSFT_logo_rgb_C-Wht.png"/>
          <p:cNvPicPr>
            <a:picLocks noChangeAspect="1"/>
          </p:cNvPicPr>
          <p:nvPr userDrawn="1"/>
        </p:nvPicPr>
        <p:blipFill>
          <a:blip r:embed="rId3"/>
          <a:stretch>
            <a:fillRect/>
          </a:stretch>
        </p:blipFill>
        <p:spPr>
          <a:xfrm>
            <a:off x="10909088" y="6418110"/>
            <a:ext cx="1390122" cy="511205"/>
          </a:xfrm>
          <a:prstGeom prst="rect">
            <a:avLst/>
          </a:prstGeom>
          <a:solidFill>
            <a:schemeClr val="tx2"/>
          </a:solidFill>
        </p:spPr>
      </p:pic>
      <p:pic>
        <p:nvPicPr>
          <p:cNvPr id="4" name="Picture 3"/>
          <p:cNvPicPr>
            <a:picLocks noChangeAspect="1"/>
          </p:cNvPicPr>
          <p:nvPr userDrawn="1"/>
        </p:nvPicPr>
        <p:blipFill rotWithShape="1">
          <a:blip r:embed="rId4"/>
          <a:srcRect l="5042" t="12601" r="21691" b="58198"/>
          <a:stretch/>
        </p:blipFill>
        <p:spPr>
          <a:xfrm>
            <a:off x="0" y="2185675"/>
            <a:ext cx="12452707" cy="3302748"/>
          </a:xfrm>
          <a:prstGeom prst="rect">
            <a:avLst/>
          </a:prstGeom>
        </p:spPr>
      </p:pic>
    </p:spTree>
    <p:extLst>
      <p:ext uri="{BB962C8B-B14F-4D97-AF65-F5344CB8AC3E}">
        <p14:creationId xmlns:p14="http://schemas.microsoft.com/office/powerpoint/2010/main" val="772382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420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688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7212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795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24955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8895441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4768623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174080047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380226761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16045069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2060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175B85"/>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7192866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5165298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746773"/>
            <a:ext cx="2901844" cy="123111"/>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‹N°›</a:t>
            </a:fld>
            <a:endParaRPr lang="en-US"/>
          </a:p>
        </p:txBody>
      </p:sp>
    </p:spTree>
    <p:extLst>
      <p:ext uri="{BB962C8B-B14F-4D97-AF65-F5344CB8AC3E}">
        <p14:creationId xmlns:p14="http://schemas.microsoft.com/office/powerpoint/2010/main" val="1775585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81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930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81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693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57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2302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rgbClr val="000000"/>
                </a:solidFill>
                <a:latin typeface="+mn-lt"/>
              </a:defRPr>
            </a:lvl1pPr>
          </a:lstStyle>
          <a:p>
            <a:fld id="{74A398B2-5A34-1A4A-811E-F4027282568C}" type="slidenum">
              <a:rPr lang="en-US" smtClean="0"/>
              <a:pPr/>
              <a:t>‹N°›</a:t>
            </a:fld>
            <a:endParaRPr lang="en-US"/>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0" indent="0">
              <a:spcBef>
                <a:spcPts val="408"/>
              </a:spcBef>
              <a:buFontTx/>
              <a:buNone/>
              <a:defRPr sz="1904"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4269015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chemeClr val="bg1"/>
                </a:solidFill>
                <a:latin typeface="+mn-lt"/>
              </a:defRPr>
            </a:lvl1pPr>
          </a:lstStyle>
          <a:p>
            <a:fld id="{74A398B2-5A34-1A4A-811E-F4027282568C}" type="slidenum">
              <a:rPr lang="en-US" smtClean="0">
                <a:solidFill>
                  <a:srgbClr val="000000"/>
                </a:solidFill>
              </a:rPr>
              <a:pPr/>
              <a:t>‹N°›</a:t>
            </a:fld>
            <a:endParaRPr lang="en-US">
              <a:solidFill>
                <a:srgbClr val="000000"/>
              </a:solidFill>
            </a:endParaRPr>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normAutofit/>
          </a:bodyPr>
          <a:lstStyle>
            <a:lvl1pPr marL="0" indent="0">
              <a:spcBef>
                <a:spcPts val="408"/>
              </a:spcBef>
              <a:buFontTx/>
              <a:buNone/>
              <a:defRPr sz="408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397601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8FFCCA-F624-4C41-8704-1C58D5938BEF}"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24080" y="6517106"/>
            <a:ext cx="463234" cy="123111"/>
          </a:xfrm>
        </p:spPr>
        <p:txBody>
          <a:bodyPr/>
          <a:lstStyle/>
          <a:p>
            <a:fld id="{A0F9F1C7-7B46-4F4A-9986-9A5625566C6C}" type="slidenum">
              <a:rPr lang="en-US" smtClean="0"/>
              <a:t>‹N°›</a:t>
            </a:fld>
            <a:endParaRPr lang="en-US"/>
          </a:p>
        </p:txBody>
      </p:sp>
    </p:spTree>
    <p:extLst>
      <p:ext uri="{BB962C8B-B14F-4D97-AF65-F5344CB8AC3E}">
        <p14:creationId xmlns:p14="http://schemas.microsoft.com/office/powerpoint/2010/main" val="3508566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40" tIns="91440">
            <a:noAutofit/>
          </a:bodyPr>
          <a:lstStyle>
            <a:lvl1pPr marL="0" indent="0">
              <a:lnSpc>
                <a:spcPct val="100000"/>
              </a:lnSpc>
              <a:buNone/>
              <a:defRPr sz="3672">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Course Title</a:t>
            </a:r>
          </a:p>
        </p:txBody>
      </p:sp>
    </p:spTree>
    <p:extLst>
      <p:ext uri="{BB962C8B-B14F-4D97-AF65-F5344CB8AC3E}">
        <p14:creationId xmlns:p14="http://schemas.microsoft.com/office/powerpoint/2010/main" val="897729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44187"/>
            <a:ext cx="11918289" cy="2279697"/>
          </a:xfrm>
          <a:prstGeom prst="rect">
            <a:avLst/>
          </a:prstGeom>
          <a:noFill/>
          <a:ln>
            <a:noFill/>
          </a:ln>
        </p:spPr>
        <p:txBody>
          <a:bodyPr vert="horz" wrap="square" lIns="248694" tIns="186521" rIns="124347" bIns="62174" rtlCol="0" anchor="t" anchorCtr="0">
            <a:noAutofit/>
          </a:bodyPr>
          <a:lstStyle/>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For more information, see Use of Microsoft Copyrighted Content at</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hlinkClick r:id="rId2"/>
              </a:rPr>
              <a:t>http://www.microsoft.com/about/legal/permissions/</a:t>
            </a:r>
            <a:endParaRPr lang="en-US" sz="1360" dirty="0">
              <a:solidFill>
                <a:srgbClr val="000000">
                  <a:alpha val="87000"/>
                </a:srgbClr>
              </a:solidFill>
              <a:latin typeface="Calibri" panose="020F0502020204030204"/>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Conditions and Terms of Use</a:t>
            </a:r>
            <a:endParaRPr lang="en-US" sz="1496" dirty="0">
              <a:solidFill>
                <a:srgbClr val="000000"/>
              </a:solidFill>
              <a:latin typeface="Calibri" panose="020F0502020204030204"/>
            </a:endParaRPr>
          </a:p>
        </p:txBody>
      </p:sp>
      <p:sp>
        <p:nvSpPr>
          <p:cNvPr id="8" name="TextBox 7"/>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 2013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lnSpcReduction="10000"/>
          </a:bodyPr>
          <a:lstStyle/>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00" eaLnBrk="1" fontAlgn="auto" hangingPunct="1">
              <a:spcBef>
                <a:spcPts val="0"/>
              </a:spcBef>
              <a:spcAft>
                <a:spcPts val="816"/>
              </a:spcAft>
            </a:pPr>
            <a:endParaRPr lang="en-US" sz="1360" dirty="0">
              <a:solidFill>
                <a:srgbClr val="000000">
                  <a:alpha val="87000"/>
                </a:srgbClr>
              </a:solidFill>
              <a:latin typeface="Calibri" panose="020F0502020204030204"/>
            </a:endParaRPr>
          </a:p>
        </p:txBody>
      </p:sp>
    </p:spTree>
    <p:extLst>
      <p:ext uri="{BB962C8B-B14F-4D97-AF65-F5344CB8AC3E}">
        <p14:creationId xmlns:p14="http://schemas.microsoft.com/office/powerpoint/2010/main" val="386184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solidFill>
                  <a:prstClr val="black">
                    <a:tint val="75000"/>
                  </a:prstClr>
                </a:solidFill>
              </a:rPr>
              <a:pPr/>
              <a:t>9/14/2018</a:t>
            </a:fld>
            <a:endParaRPr lang="en-US">
              <a:solidFill>
                <a:prstClr val="black">
                  <a:tint val="75000"/>
                </a:prstClr>
              </a:solidFill>
            </a:endParaRP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505471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16237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58347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7803" y="374510"/>
            <a:ext cx="11500630" cy="569332"/>
          </a:xfrm>
        </p:spPr>
        <p:txBody>
          <a:bodyPr>
            <a:normAutofit/>
          </a:bodyPr>
          <a:lstStyle>
            <a:lvl1pPr>
              <a:defRPr sz="3264"/>
            </a:lvl1pPr>
          </a:lstStyle>
          <a:p>
            <a:r>
              <a:rPr lang="en-US"/>
              <a:t>Click to edit Master title style</a:t>
            </a:r>
          </a:p>
        </p:txBody>
      </p:sp>
      <p:sp>
        <p:nvSpPr>
          <p:cNvPr id="7" name="Text Placeholder 6"/>
          <p:cNvSpPr>
            <a:spLocks noGrp="1"/>
          </p:cNvSpPr>
          <p:nvPr>
            <p:ph type="body" sz="quarter" idx="13"/>
          </p:nvPr>
        </p:nvSpPr>
        <p:spPr>
          <a:xfrm>
            <a:off x="410404" y="1521033"/>
            <a:ext cx="11398029" cy="4699432"/>
          </a:xfrm>
        </p:spPr>
        <p:txBody>
          <a:bodyPr lIns="144000"/>
          <a:lstStyle>
            <a:lvl1pPr>
              <a:lnSpc>
                <a:spcPct val="120000"/>
              </a:lnSpc>
              <a:spcBef>
                <a:spcPts val="0"/>
              </a:spcBef>
              <a:spcAft>
                <a:spcPts val="306"/>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14"/>
          </p:nvPr>
        </p:nvSpPr>
        <p:spPr/>
        <p:txBody>
          <a:bodyPr/>
          <a:lstStyle/>
          <a:p>
            <a:endParaRPr lang="en-US">
              <a:solidFill>
                <a:prstClr val="black">
                  <a:tint val="75000"/>
                </a:prstClr>
              </a:solidFill>
            </a:endParaRPr>
          </a:p>
        </p:txBody>
      </p:sp>
      <p:sp>
        <p:nvSpPr>
          <p:cNvPr id="18" name="Text Placeholder 17"/>
          <p:cNvSpPr>
            <a:spLocks noGrp="1"/>
          </p:cNvSpPr>
          <p:nvPr>
            <p:ph type="body" sz="quarter" idx="17"/>
          </p:nvPr>
        </p:nvSpPr>
        <p:spPr>
          <a:xfrm>
            <a:off x="310912" y="954633"/>
            <a:ext cx="11492405" cy="498684"/>
          </a:xfrm>
        </p:spPr>
        <p:txBody>
          <a:bodyPr lIns="180000">
            <a:normAutofit/>
          </a:bodyPr>
          <a:lstStyle>
            <a:lvl1pPr marL="0" indent="0">
              <a:buNone/>
              <a:defRPr sz="2652">
                <a:solidFill>
                  <a:schemeClr val="accent1">
                    <a:lumMod val="50000"/>
                  </a:schemeClr>
                </a:solidFill>
                <a:latin typeface="Segoe UI Light" panose="020B0502040204020203" pitchFamily="34" charset="0"/>
              </a:defRPr>
            </a:lvl1pPr>
          </a:lstStyle>
          <a:p>
            <a:pPr lvl="0"/>
            <a:r>
              <a:rPr lang="en-US"/>
              <a:t>Click to edit Master text styles</a:t>
            </a:r>
          </a:p>
        </p:txBody>
      </p:sp>
      <p:sp>
        <p:nvSpPr>
          <p:cNvPr id="8" name="Slide Number Placeholder 3">
            <a:extLst>
              <a:ext uri="{FF2B5EF4-FFF2-40B4-BE49-F238E27FC236}">
                <a16:creationId xmlns:a16="http://schemas.microsoft.com/office/drawing/2014/main" id="{BA4E36E1-3E82-4CF5-BC34-0FB33FDC50C3}"/>
              </a:ext>
            </a:extLst>
          </p:cNvPr>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9" name="Slide Number Placeholder 4">
            <a:extLst>
              <a:ext uri="{FF2B5EF4-FFF2-40B4-BE49-F238E27FC236}">
                <a16:creationId xmlns:a16="http://schemas.microsoft.com/office/drawing/2014/main" id="{8E04E702-14FA-4870-BE32-1D11AD01C4CB}"/>
              </a:ext>
            </a:extLst>
          </p:cNvPr>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775151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7747597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rIns="91440"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40" tIns="91440">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Module Overview</a:t>
            </a:r>
          </a:p>
        </p:txBody>
      </p:sp>
    </p:spTree>
    <p:extLst>
      <p:ext uri="{BB962C8B-B14F-4D97-AF65-F5344CB8AC3E}">
        <p14:creationId xmlns:p14="http://schemas.microsoft.com/office/powerpoint/2010/main" val="30923510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0775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40">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22840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345377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Lab: Title of Lab</a:t>
            </a:r>
          </a:p>
        </p:txBody>
      </p:sp>
    </p:spTree>
    <p:extLst>
      <p:ext uri="{BB962C8B-B14F-4D97-AF65-F5344CB8AC3E}">
        <p14:creationId xmlns:p14="http://schemas.microsoft.com/office/powerpoint/2010/main" val="14791306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40" tIns="9144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31966903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40" tIns="91440">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4471203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80" tIns="13716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91085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8084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59719A99-E623-4601-B985-F26945D273CF}" type="datetime1">
              <a:rPr lang="en-US" smtClean="0"/>
              <a:pPr/>
              <a:t>9/14/2018</a:t>
            </a:fld>
            <a:endParaRPr lang="en-US" dirty="0"/>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spcBef>
                <a:spcPts val="306"/>
              </a:spcBef>
              <a:buFontTx/>
              <a:buNone/>
              <a:defRPr sz="1632"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1156309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6501626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97C2647B-2CB6-4DA8-99F1-BFA229753949}" type="datetime1">
              <a:rPr lang="en-US" smtClean="0"/>
              <a:pPr/>
              <a:t>9/14/2018</a:t>
            </a:fld>
            <a:endParaRPr lang="en-US" dirty="0"/>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164378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836">
                <a:solidFill>
                  <a:srgbClr val="3F3F3F"/>
                </a:solidFill>
              </a:defRPr>
            </a:lvl1pPr>
            <a:lvl2pPr>
              <a:defRPr sz="1632">
                <a:solidFill>
                  <a:srgbClr val="3F3F3F"/>
                </a:solidFill>
              </a:defRPr>
            </a:lvl2pPr>
            <a:lvl3pPr>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718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a:t>Click icon to add picture</a:t>
            </a:r>
            <a:endParaRPr lang="en-US" dirty="0"/>
          </a:p>
        </p:txBody>
      </p:sp>
    </p:spTree>
    <p:extLst>
      <p:ext uri="{BB962C8B-B14F-4D97-AF65-F5344CB8AC3E}">
        <p14:creationId xmlns:p14="http://schemas.microsoft.com/office/powerpoint/2010/main" val="42219514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42FC5A46-1B5E-4CD0-B5F3-53F130AAFD15}" type="datetime1">
              <a:rPr lang="en-US" smtClean="0"/>
              <a:pPr/>
              <a:t>9/14/2018</a:t>
            </a:fld>
            <a:endParaRPr lang="en-US" dirty="0"/>
          </a:p>
        </p:txBody>
      </p:sp>
      <p:sp>
        <p:nvSpPr>
          <p:cNvPr id="10"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663123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9289679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5680486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E01060FE-E596-4D38-8C3D-586C38809B29}" type="datetime1">
              <a:rPr lang="en-US" smtClean="0">
                <a:solidFill>
                  <a:prstClr val="white"/>
                </a:solidFill>
              </a:rPr>
              <a:pPr/>
              <a:t>9/14/2018</a:t>
            </a:fld>
            <a:endParaRPr lang="en-US" dirty="0">
              <a:solidFill>
                <a:prstClr val="white"/>
              </a:solidFill>
            </a:endParaRPr>
          </a:p>
        </p:txBody>
      </p:sp>
      <p:sp>
        <p:nvSpPr>
          <p:cNvPr id="8"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1739597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2139EBD2-04A7-4D17-9220-0A53AC5266C5}" type="datetime1">
              <a:rPr lang="en-US" smtClean="0">
                <a:solidFill>
                  <a:prstClr val="white"/>
                </a:solidFill>
              </a:rPr>
              <a:pPr/>
              <a:t>9/14/2018</a:t>
            </a:fld>
            <a:endParaRPr lang="en-US" dirty="0">
              <a:solidFill>
                <a:prstClr val="white"/>
              </a:solidFill>
            </a:endParaRPr>
          </a:p>
        </p:txBody>
      </p:sp>
      <p:sp>
        <p:nvSpPr>
          <p:cNvPr id="9"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86075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36947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883048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2"/>
            <a:ext cx="1865471" cy="514578"/>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19895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85561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60"/>
            <a:ext cx="7772797" cy="4331101"/>
          </a:xfrm>
          <a:prstGeom prst="rect">
            <a:avLst/>
          </a:prstGeom>
        </p:spPr>
        <p:txBody>
          <a:bodyPr vert="horz" lIns="91440" tIns="45720">
            <a:normAutofit/>
          </a:bodyPr>
          <a:lstStyle>
            <a:lvl1pPr marL="0" indent="0">
              <a:spcBef>
                <a:spcPts val="612"/>
              </a:spcBef>
              <a:buFontTx/>
              <a:buNone/>
              <a:tabLst>
                <a:tab pos="642764" algn="l"/>
              </a:tabLst>
              <a:defRPr sz="1836"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2869993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10913" y="3444186"/>
            <a:ext cx="11667832" cy="1529698"/>
          </a:xfrm>
          <a:prstGeom prst="rect">
            <a:avLst/>
          </a:prstGeom>
          <a:noFill/>
          <a:ln>
            <a:noFill/>
          </a:ln>
        </p:spPr>
        <p:txBody>
          <a:bodyPr vert="horz" wrap="square" lIns="248694" tIns="186521" rIns="124347" bIns="62174" rtlCol="0" anchor="t" anchorCtr="0">
            <a:noAutofit/>
          </a:bodyPr>
          <a:lstStyle/>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32573" eaLnBrk="1" fontAlgn="auto" hangingPunct="1">
              <a:lnSpc>
                <a:spcPct val="90000"/>
              </a:lnSpc>
              <a:spcBef>
                <a:spcPts val="0"/>
              </a:spcBef>
              <a:spcAft>
                <a:spcPts val="816"/>
              </a:spcAft>
            </a:pPr>
            <a:endParaRPr lang="en-US" sz="1122" dirty="0">
              <a:solidFill>
                <a:srgbClr val="3F3F3F">
                  <a:alpha val="87000"/>
                </a:srgbClr>
              </a:solidFill>
              <a:cs typeface="Segoe UI" panose="020B0502040204020203" pitchFamily="34" charset="0"/>
            </a:endParaRPr>
          </a:p>
        </p:txBody>
      </p:sp>
      <p:sp>
        <p:nvSpPr>
          <p:cNvPr id="2" name="TextBox 1"/>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Conditions and Terms of Use</a:t>
            </a:r>
            <a:endParaRPr lang="en-US" sz="1496" dirty="0">
              <a:solidFill>
                <a:prstClr val="black"/>
              </a:solidFill>
              <a:latin typeface="Calibri" panose="020F0502020204030204"/>
            </a:endParaRPr>
          </a:p>
        </p:txBody>
      </p:sp>
      <p:sp>
        <p:nvSpPr>
          <p:cNvPr id="6" name="TextBox 5"/>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Copyright and Trademarks</a:t>
            </a:r>
          </a:p>
        </p:txBody>
      </p:sp>
      <p:sp>
        <p:nvSpPr>
          <p:cNvPr id="7" name="TextBox 6"/>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8" name="TextBox 7"/>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a:solidFill>
                  <a:srgbClr val="277EB5"/>
                </a:solidFill>
                <a:latin typeface="Calibri" panose="020F0502020204030204"/>
              </a:rPr>
              <a:t>© 2015 </a:t>
            </a:r>
            <a:r>
              <a:rPr lang="en-US" sz="1088" dirty="0">
                <a:solidFill>
                  <a:srgbClr val="277EB5"/>
                </a:solidFill>
                <a:latin typeface="Calibri" panose="020F0502020204030204"/>
              </a:rPr>
              <a:t>Microsoft Corporation. All rights reserved.</a:t>
            </a:r>
          </a:p>
        </p:txBody>
      </p:sp>
      <p:sp>
        <p:nvSpPr>
          <p:cNvPr id="10" name="TextBox 9"/>
          <p:cNvSpPr txBox="1"/>
          <p:nvPr userDrawn="1"/>
        </p:nvSpPr>
        <p:spPr>
          <a:xfrm>
            <a:off x="310913" y="721149"/>
            <a:ext cx="11667832" cy="2486942"/>
          </a:xfrm>
          <a:prstGeom prst="rect">
            <a:avLst/>
          </a:prstGeom>
          <a:noFill/>
          <a:ln>
            <a:noFill/>
          </a:ln>
        </p:spPr>
        <p:txBody>
          <a:bodyPr vert="horz" wrap="square" lIns="248694" tIns="186521" rIns="124347" bIns="62174" rtlCol="0" anchor="t" anchorCtr="0">
            <a:normAutofit/>
          </a:bodyPr>
          <a:lstStyle/>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32573" eaLnBrk="1" fontAlgn="auto" hangingPunct="1">
              <a:spcBef>
                <a:spcPts val="0"/>
              </a:spcBef>
              <a:spcAft>
                <a:spcPts val="816"/>
              </a:spcAft>
            </a:pPr>
            <a:endParaRPr lang="en-US" sz="1122"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833049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5" y="2953250"/>
            <a:ext cx="3637896" cy="859744"/>
          </a:xfrm>
          <a:prstGeom prst="rect">
            <a:avLst/>
          </a:prstGeom>
        </p:spPr>
      </p:pic>
    </p:spTree>
    <p:extLst>
      <p:ext uri="{BB962C8B-B14F-4D97-AF65-F5344CB8AC3E}">
        <p14:creationId xmlns:p14="http://schemas.microsoft.com/office/powerpoint/2010/main" val="523637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416939467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379164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601260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33072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24443335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885424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396425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3560155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9228280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96917692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9041213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17571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50153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9554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911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6449733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75625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49906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445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412721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0625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a:t>Click to edit Master title style</a:t>
            </a:r>
          </a:p>
        </p:txBody>
      </p:sp>
    </p:spTree>
    <p:extLst>
      <p:ext uri="{BB962C8B-B14F-4D97-AF65-F5344CB8AC3E}">
        <p14:creationId xmlns:p14="http://schemas.microsoft.com/office/powerpoint/2010/main" val="9021585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259233192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19556254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895453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925334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25224719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60354850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5389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02875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698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68944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0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41502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29660" y="1476623"/>
            <a:ext cx="5597872" cy="1961371"/>
          </a:xfrm>
        </p:spPr>
        <p:txBody>
          <a:bodyPr/>
          <a:lstStyle>
            <a:lvl1pPr marL="346675" indent="-346675">
              <a:lnSpc>
                <a:spcPct val="90000"/>
              </a:lnSpc>
              <a:defRPr sz="2856"/>
            </a:lvl1pPr>
            <a:lvl2pPr marL="686605" indent="-331837">
              <a:lnSpc>
                <a:spcPct val="90000"/>
              </a:lnSpc>
              <a:defRPr sz="2448"/>
            </a:lvl2pPr>
            <a:lvl3pPr marL="972579" indent="-294067">
              <a:lnSpc>
                <a:spcPct val="90000"/>
              </a:lnSpc>
              <a:defRPr sz="2040"/>
            </a:lvl3pPr>
            <a:lvl4pPr marL="1251808" indent="-279228">
              <a:lnSpc>
                <a:spcPct val="90000"/>
              </a:lnSpc>
              <a:defRPr sz="1836"/>
            </a:lvl4pPr>
            <a:lvl5pPr marL="1545873" indent="-285973">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2" cy="1961371"/>
          </a:xfrm>
        </p:spPr>
        <p:txBody>
          <a:bodyPr/>
          <a:lstStyle>
            <a:lvl1pPr marL="354769" indent="-354769">
              <a:lnSpc>
                <a:spcPct val="90000"/>
              </a:lnSpc>
              <a:defRPr sz="2856"/>
            </a:lvl1pPr>
            <a:lvl2pPr marL="686605" indent="-346675">
              <a:lnSpc>
                <a:spcPct val="90000"/>
              </a:lnSpc>
              <a:defRPr sz="2448"/>
            </a:lvl2pPr>
            <a:lvl3pPr marL="980672" indent="-308904">
              <a:lnSpc>
                <a:spcPct val="90000"/>
              </a:lnSpc>
              <a:defRPr sz="2040"/>
            </a:lvl3pPr>
            <a:lvl4pPr marL="1251808" indent="-271135">
              <a:lnSpc>
                <a:spcPct val="90000"/>
              </a:lnSpc>
              <a:defRPr sz="1836"/>
            </a:lvl4pPr>
            <a:lvl5pPr marL="1545873" indent="-2792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0640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410796"/>
            <a:ext cx="11375536" cy="762786"/>
          </a:xfrm>
        </p:spPr>
        <p:txBody>
          <a:bodyPr/>
          <a:lstStyle>
            <a:lvl1pPr>
              <a:defRPr sz="5506">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29661" y="1397810"/>
            <a:ext cx="11375536" cy="4995053"/>
          </a:xfrm>
        </p:spPr>
        <p:txBody>
          <a:bodyPr>
            <a:normAutofit/>
          </a:bodyPr>
          <a:lstStyle>
            <a:lvl1pPr marL="574628" indent="-571390">
              <a:lnSpc>
                <a:spcPct val="110000"/>
              </a:lnSpc>
              <a:spcBef>
                <a:spcPts val="0"/>
              </a:spcBef>
              <a:spcAft>
                <a:spcPts val="918"/>
              </a:spcAft>
              <a:buSzPct val="80000"/>
              <a:buFont typeface="Arial" pitchFamily="34" charset="0"/>
              <a:buChar char="•"/>
              <a:defRPr sz="4080" spc="-102" baseline="0">
                <a:solidFill>
                  <a:schemeClr val="bg1"/>
                </a:solidFill>
                <a:latin typeface="Segoe UI Light" pitchFamily="34" charset="0"/>
              </a:defRPr>
            </a:lvl1pPr>
            <a:lvl2pPr marL="972951" indent="-342834">
              <a:lnSpc>
                <a:spcPct val="120000"/>
              </a:lnSpc>
              <a:spcBef>
                <a:spcPts val="0"/>
              </a:spcBef>
              <a:spcAft>
                <a:spcPts val="300"/>
              </a:spcAft>
              <a:buSzPct val="80000"/>
              <a:buFont typeface="Arial" pitchFamily="34" charset="0"/>
              <a:buChar char="•"/>
              <a:defRPr sz="2400" spc="-51" baseline="0">
                <a:solidFill>
                  <a:schemeClr val="bg1"/>
                </a:soli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156" y="6561934"/>
            <a:ext cx="1220681" cy="140861"/>
          </a:xfrm>
          <a:prstGeom prst="rect">
            <a:avLst/>
          </a:prstGeom>
        </p:spPr>
      </p:pic>
      <p:sp>
        <p:nvSpPr>
          <p:cNvPr id="8" name="Rectangle 7"/>
          <p:cNvSpPr/>
          <p:nvPr userDrawn="1"/>
        </p:nvSpPr>
        <p:spPr bwMode="auto">
          <a:xfrm>
            <a:off x="1" y="2"/>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9222"/>
          <a:stretch/>
        </p:blipFill>
        <p:spPr>
          <a:xfrm rot="10800000">
            <a:off x="11586512" y="-8441"/>
            <a:ext cx="863189" cy="851316"/>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338893" y="-8440"/>
            <a:ext cx="1699926" cy="85131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9091275" y="-8440"/>
            <a:ext cx="1699926" cy="851316"/>
          </a:xfrm>
          <a:prstGeom prst="rect">
            <a:avLst/>
          </a:prstGeom>
        </p:spPr>
      </p:pic>
    </p:spTree>
    <p:extLst>
      <p:ext uri="{BB962C8B-B14F-4D97-AF65-F5344CB8AC3E}">
        <p14:creationId xmlns:p14="http://schemas.microsoft.com/office/powerpoint/2010/main" val="205158497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
        <p:nvSpPr>
          <p:cNvPr id="6" name="Text Placeholder 5"/>
          <p:cNvSpPr>
            <a:spLocks noGrp="1"/>
          </p:cNvSpPr>
          <p:nvPr>
            <p:ph type="body" sz="quarter" idx="15" hasCustomPrompt="1"/>
          </p:nvPr>
        </p:nvSpPr>
        <p:spPr>
          <a:xfrm>
            <a:off x="10333038" y="296864"/>
            <a:ext cx="1828800" cy="378565"/>
          </a:xfrm>
        </p:spPr>
        <p:txBody>
          <a:bodyPr/>
          <a:lstStyle>
            <a:lvl1pPr marL="0" indent="0" algn="r">
              <a:buNone/>
              <a:defRPr sz="1399" baseline="0"/>
            </a:lvl1pPr>
          </a:lstStyle>
          <a:p>
            <a:pPr lvl="0"/>
            <a:r>
              <a:rPr lang="en-US" dirty="0"/>
              <a:t>Session Code</a:t>
            </a:r>
          </a:p>
        </p:txBody>
      </p:sp>
    </p:spTree>
    <p:extLst>
      <p:ext uri="{BB962C8B-B14F-4D97-AF65-F5344CB8AC3E}">
        <p14:creationId xmlns:p14="http://schemas.microsoft.com/office/powerpoint/2010/main" val="3005361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chart" Target="../charts/chart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1.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chart" Target="../charts/chart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image" Target="../media/image7.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image" Target="../media/image6.png"/><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16.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5.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ext uri="{D42A27DB-BD31-4B8C-83A1-F6EECF244321}">
                <p14:modId xmlns:p14="http://schemas.microsoft.com/office/powerpoint/2010/main" val="2874684192"/>
              </p:ext>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1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1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148027151"/>
      </p:ext>
    </p:extLst>
  </p:cSld>
  <p:clrMap bg1="lt1" tx1="dk1" bg2="lt2" tx2="dk2" accent1="accent1" accent2="accent2" accent3="accent3" accent4="accent4" accent5="accent5" accent6="accent6" hlink="hlink" folHlink="folHlink"/>
  <p:sldLayoutIdLst>
    <p:sldLayoutId id="2147484540" r:id="rId1"/>
    <p:sldLayoutId id="2147484565" r:id="rId2"/>
    <p:sldLayoutId id="2147484568" r:id="rId3"/>
    <p:sldLayoutId id="2147484569" r:id="rId4"/>
    <p:sldLayoutId id="2147484570" r:id="rId5"/>
    <p:sldLayoutId id="2147484571" r:id="rId6"/>
    <p:sldLayoutId id="2147484563" r:id="rId7"/>
    <p:sldLayoutId id="2147484575" r:id="rId8"/>
    <p:sldLayoutId id="2147484564" r:id="rId9"/>
    <p:sldLayoutId id="2147484576" r:id="rId10"/>
    <p:sldLayoutId id="2147484555" r:id="rId11"/>
    <p:sldLayoutId id="2147484560" r:id="rId12"/>
    <p:sldLayoutId id="2147484582" r:id="rId1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userDrawn="1">
          <p15:clr>
            <a:srgbClr val="A4A3A4"/>
          </p15:clr>
        </p15:guide>
        <p15:guide id="8" pos="3918" userDrawn="1">
          <p15:clr>
            <a:srgbClr val="A4A3A4"/>
          </p15:clr>
        </p15:guide>
        <p15:guide id="12" pos="5731" userDrawn="1">
          <p15:clr>
            <a:srgbClr val="A4A3A4"/>
          </p15:clr>
        </p15:guide>
        <p15:guide id="16" pos="288" userDrawn="1">
          <p15:clr>
            <a:srgbClr val="A4A3A4"/>
          </p15:clr>
        </p15:guide>
        <p15:guide id="17" pos="7546" userDrawn="1">
          <p15:clr>
            <a:srgbClr val="A4A3A4"/>
          </p15:clr>
        </p15:guide>
        <p15:guide id="25" orient="horz" pos="287" userDrawn="1">
          <p15:clr>
            <a:srgbClr val="A4A3A4"/>
          </p15:clr>
        </p15:guide>
        <p15:guide id="26" orient="horz" pos="4118" userDrawn="1">
          <p15:clr>
            <a:srgbClr val="A4A3A4"/>
          </p15:clr>
        </p15:guide>
        <p15:guide id="27" orient="horz" pos="387" userDrawn="1">
          <p15:clr>
            <a:srgbClr val="A4A3A4"/>
          </p15:clr>
        </p15:guide>
        <p15:guide id="32" orient="horz" pos="675" userDrawn="1">
          <p15:clr>
            <a:srgbClr val="A4A3A4"/>
          </p15:clr>
        </p15:guide>
        <p15:guide id="33" orient="horz" pos="965" userDrawn="1">
          <p15:clr>
            <a:srgbClr val="A4A3A4"/>
          </p15:clr>
        </p15:guide>
        <p15:guide id="34" orient="horz" pos="1253" userDrawn="1">
          <p15:clr>
            <a:srgbClr val="A4A3A4"/>
          </p15:clr>
        </p15:guide>
        <p15:guide id="35" orient="horz" pos="1538" userDrawn="1">
          <p15:clr>
            <a:srgbClr val="A4A3A4"/>
          </p15:clr>
        </p15:guide>
        <p15:guide id="36" orient="horz" pos="1826" userDrawn="1">
          <p15:clr>
            <a:srgbClr val="A4A3A4"/>
          </p15:clr>
        </p15:guide>
        <p15:guide id="37" orient="horz" pos="2115" userDrawn="1">
          <p15:clr>
            <a:srgbClr val="A4A3A4"/>
          </p15:clr>
        </p15:guide>
        <p15:guide id="38" orient="horz" pos="2406" userDrawn="1">
          <p15:clr>
            <a:srgbClr val="A4A3A4"/>
          </p15:clr>
        </p15:guide>
        <p15:guide id="39" orient="horz" pos="2694" userDrawn="1">
          <p15:clr>
            <a:srgbClr val="A4A3A4"/>
          </p15:clr>
        </p15:guide>
        <p15:guide id="40" orient="horz" pos="2981" userDrawn="1">
          <p15:clr>
            <a:srgbClr val="A4A3A4"/>
          </p15:clr>
        </p15:guide>
        <p15:guide id="41" orient="horz" pos="3267" userDrawn="1">
          <p15:clr>
            <a:srgbClr val="A4A3A4"/>
          </p15:clr>
        </p15:guide>
        <p15:guide id="42" orient="horz" pos="3557" userDrawn="1">
          <p15:clr>
            <a:srgbClr val="A4A3A4"/>
          </p15:clr>
        </p15:guide>
        <p15:guide id="43" orient="horz" pos="3842" userDrawn="1">
          <p15:clr>
            <a:srgbClr val="A4A3A4"/>
          </p15:clr>
        </p15:guide>
        <p15:guide id="44" pos="4824" userDrawn="1">
          <p15:clr>
            <a:srgbClr val="FBAE4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2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2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06916897"/>
      </p:ext>
    </p:extLst>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 id="2147484632" r:id="rId12"/>
    <p:sldLayoutId id="2147484633" r:id="rId13"/>
    <p:sldLayoutId id="2147484634"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5" r:id="rId2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p15:clr>
            <a:srgbClr val="A4A3A4"/>
          </p15:clr>
        </p15:guide>
        <p15:guide id="8" pos="3918">
          <p15:clr>
            <a:srgbClr val="A4A3A4"/>
          </p15:clr>
        </p15:guide>
        <p15:guide id="12" pos="5731">
          <p15:clr>
            <a:srgbClr val="A4A3A4"/>
          </p15:clr>
        </p15:guide>
        <p15:guide id="16" pos="288">
          <p15:clr>
            <a:srgbClr val="A4A3A4"/>
          </p15:clr>
        </p15:guide>
        <p15:guide id="17" pos="7546">
          <p15:clr>
            <a:srgbClr val="A4A3A4"/>
          </p15:clr>
        </p15:guide>
        <p15:guide id="25" orient="horz" pos="287">
          <p15:clr>
            <a:srgbClr val="A4A3A4"/>
          </p15:clr>
        </p15:guide>
        <p15:guide id="26" orient="horz" pos="4118">
          <p15:clr>
            <a:srgbClr val="A4A3A4"/>
          </p15:clr>
        </p15:guide>
        <p15:guide id="27" orient="horz" pos="387">
          <p15:clr>
            <a:srgbClr val="A4A3A4"/>
          </p15:clr>
        </p15:guide>
        <p15:guide id="32" orient="horz" pos="675">
          <p15:clr>
            <a:srgbClr val="A4A3A4"/>
          </p15:clr>
        </p15:guide>
        <p15:guide id="33" orient="horz" pos="965">
          <p15:clr>
            <a:srgbClr val="A4A3A4"/>
          </p15:clr>
        </p15:guide>
        <p15:guide id="34" orient="horz" pos="1253">
          <p15:clr>
            <a:srgbClr val="A4A3A4"/>
          </p15:clr>
        </p15:guide>
        <p15:guide id="35" orient="horz" pos="1538">
          <p15:clr>
            <a:srgbClr val="A4A3A4"/>
          </p15:clr>
        </p15:guide>
        <p15:guide id="36" orient="horz" pos="1826">
          <p15:clr>
            <a:srgbClr val="A4A3A4"/>
          </p15:clr>
        </p15:guide>
        <p15:guide id="37" orient="horz" pos="2115">
          <p15:clr>
            <a:srgbClr val="A4A3A4"/>
          </p15:clr>
        </p15:guide>
        <p15:guide id="38" orient="horz" pos="2406">
          <p15:clr>
            <a:srgbClr val="A4A3A4"/>
          </p15:clr>
        </p15:guide>
        <p15:guide id="39" orient="horz" pos="2694">
          <p15:clr>
            <a:srgbClr val="A4A3A4"/>
          </p15:clr>
        </p15:guide>
        <p15:guide id="40" orient="horz" pos="2981">
          <p15:clr>
            <a:srgbClr val="A4A3A4"/>
          </p15:clr>
        </p15:guide>
        <p15:guide id="41" orient="horz" pos="3267">
          <p15:clr>
            <a:srgbClr val="A4A3A4"/>
          </p15:clr>
        </p15:guide>
        <p15:guide id="42" orient="horz" pos="3557">
          <p15:clr>
            <a:srgbClr val="A4A3A4"/>
          </p15:clr>
        </p15:guide>
        <p15:guide id="43" orient="horz" pos="3842">
          <p15:clr>
            <a:srgbClr val="A4A3A4"/>
          </p15:clr>
        </p15:guide>
        <p15:guide id="44" pos="4824">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8"/>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3"/>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73" fontAlgn="auto"/>
            <a:fld id="{C38662A8-215F-48B6-BCB2-3B7A098251B5}" type="datetime1">
              <a:rPr lang="en-US" smtClean="0">
                <a:solidFill>
                  <a:prstClr val="black">
                    <a:tint val="75000"/>
                  </a:prstClr>
                </a:solidFill>
              </a:rPr>
              <a:pPr defTabSz="932573" fontAlgn="auto"/>
              <a:t>9/14/2018</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3"/>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73" fontAlgn="auto"/>
            <a:r>
              <a:rPr lang="en-US">
                <a:solidFill>
                  <a:prstClr val="black">
                    <a:tint val="75000"/>
                  </a:prstClr>
                </a:solidFill>
              </a:rPr>
              <a:t>Microsoft Confidential</a:t>
            </a:r>
          </a:p>
        </p:txBody>
      </p:sp>
      <p:sp>
        <p:nvSpPr>
          <p:cNvPr id="6" name="Slide Number Placeholder 5"/>
          <p:cNvSpPr>
            <a:spLocks noGrp="1"/>
          </p:cNvSpPr>
          <p:nvPr>
            <p:ph type="sldNum" sz="quarter" idx="4"/>
          </p:nvPr>
        </p:nvSpPr>
        <p:spPr>
          <a:xfrm>
            <a:off x="8783260" y="6482893"/>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73" fontAlgn="auto"/>
            <a:fld id="{AFFF257A-30C5-4AFB-911B-BE4CEEA1EA82}" type="slidenum">
              <a:rPr lang="en-US" smtClean="0">
                <a:solidFill>
                  <a:prstClr val="black">
                    <a:tint val="75000"/>
                  </a:prstClr>
                </a:solidFill>
              </a:rPr>
              <a:pPr defTabSz="932573" fontAlgn="auto"/>
              <a:t>‹N°›</a:t>
            </a:fld>
            <a:endParaRPr lang="en-US">
              <a:solidFill>
                <a:prstClr val="black">
                  <a:tint val="75000"/>
                </a:prstClr>
              </a:solidFill>
            </a:endParaRPr>
          </a:p>
        </p:txBody>
      </p:sp>
    </p:spTree>
    <p:extLst>
      <p:ext uri="{BB962C8B-B14F-4D97-AF65-F5344CB8AC3E}">
        <p14:creationId xmlns:p14="http://schemas.microsoft.com/office/powerpoint/2010/main" val="1948807564"/>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 id="2147484672" r:id="rId26"/>
    <p:sldLayoutId id="2147484673" r:id="rId27"/>
    <p:sldLayoutId id="2147484674" r:id="rId28"/>
    <p:sldLayoutId id="2147484675" r:id="rId29"/>
  </p:sldLayoutIdLst>
  <p:hf hdr="0" ftr="0" dt="0"/>
  <p:txStyles>
    <p:titleStyle>
      <a:lvl1pPr algn="l" defTabSz="932573"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43" indent="-233143" algn="l" defTabSz="932573" rtl="0" eaLnBrk="1" latinLnBrk="0" hangingPunct="1">
        <a:lnSpc>
          <a:spcPct val="90000"/>
        </a:lnSpc>
        <a:spcBef>
          <a:spcPts val="1020"/>
        </a:spcBef>
        <a:spcAft>
          <a:spcPts val="306"/>
        </a:spcAft>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30" indent="-233143" algn="l" defTabSz="932573" rtl="0" eaLnBrk="1" latinLnBrk="0" hangingPunct="1">
        <a:lnSpc>
          <a:spcPct val="90000"/>
        </a:lnSpc>
        <a:spcBef>
          <a:spcPts val="510"/>
        </a:spcBef>
        <a:spcAft>
          <a:spcPts val="306"/>
        </a:spcAft>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716" indent="-233143" algn="l" defTabSz="932573" rtl="0" eaLnBrk="1" latinLnBrk="0" hangingPunct="1">
        <a:lnSpc>
          <a:spcPct val="90000"/>
        </a:lnSpc>
        <a:spcBef>
          <a:spcPts val="510"/>
        </a:spcBef>
        <a:spcAft>
          <a:spcPts val="306"/>
        </a:spcAft>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2003" indent="-233143" algn="l" defTabSz="932573" rtl="0" eaLnBrk="1" latinLnBrk="0" hangingPunct="1">
        <a:lnSpc>
          <a:spcPct val="90000"/>
        </a:lnSpc>
        <a:spcBef>
          <a:spcPts val="510"/>
        </a:spcBef>
        <a:spcAft>
          <a:spcPts val="306"/>
        </a:spcAft>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290" indent="-233143" algn="l" defTabSz="932573" rtl="0" eaLnBrk="1" latinLnBrk="0" hangingPunct="1">
        <a:lnSpc>
          <a:spcPct val="90000"/>
        </a:lnSpc>
        <a:spcBef>
          <a:spcPts val="510"/>
        </a:spcBef>
        <a:spcAft>
          <a:spcPts val="306"/>
        </a:spcAft>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57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73" rtl="0" eaLnBrk="1" latinLnBrk="0" hangingPunct="1">
        <a:defRPr sz="1836" kern="1200">
          <a:solidFill>
            <a:schemeClr val="tx1"/>
          </a:solidFill>
          <a:latin typeface="+mn-lt"/>
          <a:ea typeface="+mn-ea"/>
          <a:cs typeface="+mn-cs"/>
        </a:defRPr>
      </a:lvl1pPr>
      <a:lvl2pPr marL="466287" algn="l" defTabSz="932573" rtl="0" eaLnBrk="1" latinLnBrk="0" hangingPunct="1">
        <a:defRPr sz="1836" kern="1200">
          <a:solidFill>
            <a:schemeClr val="tx1"/>
          </a:solidFill>
          <a:latin typeface="+mn-lt"/>
          <a:ea typeface="+mn-ea"/>
          <a:cs typeface="+mn-cs"/>
        </a:defRPr>
      </a:lvl2pPr>
      <a:lvl3pPr marL="932573" algn="l" defTabSz="932573" rtl="0" eaLnBrk="1" latinLnBrk="0" hangingPunct="1">
        <a:defRPr sz="1836" kern="1200">
          <a:solidFill>
            <a:schemeClr val="tx1"/>
          </a:solidFill>
          <a:latin typeface="+mn-lt"/>
          <a:ea typeface="+mn-ea"/>
          <a:cs typeface="+mn-cs"/>
        </a:defRPr>
      </a:lvl3pPr>
      <a:lvl4pPr marL="1398860" algn="l" defTabSz="932573" rtl="0" eaLnBrk="1" latinLnBrk="0" hangingPunct="1">
        <a:defRPr sz="1836" kern="1200">
          <a:solidFill>
            <a:schemeClr val="tx1"/>
          </a:solidFill>
          <a:latin typeface="+mn-lt"/>
          <a:ea typeface="+mn-ea"/>
          <a:cs typeface="+mn-cs"/>
        </a:defRPr>
      </a:lvl4pPr>
      <a:lvl5pPr marL="1865146" algn="l" defTabSz="932573" rtl="0" eaLnBrk="1" latinLnBrk="0" hangingPunct="1">
        <a:defRPr sz="1836" kern="1200">
          <a:solidFill>
            <a:schemeClr val="tx1"/>
          </a:solidFill>
          <a:latin typeface="+mn-lt"/>
          <a:ea typeface="+mn-ea"/>
          <a:cs typeface="+mn-cs"/>
        </a:defRPr>
      </a:lvl5pPr>
      <a:lvl6pPr marL="2331433" algn="l" defTabSz="932573" rtl="0" eaLnBrk="1" latinLnBrk="0" hangingPunct="1">
        <a:defRPr sz="1836" kern="1200">
          <a:solidFill>
            <a:schemeClr val="tx1"/>
          </a:solidFill>
          <a:latin typeface="+mn-lt"/>
          <a:ea typeface="+mn-ea"/>
          <a:cs typeface="+mn-cs"/>
        </a:defRPr>
      </a:lvl6pPr>
      <a:lvl7pPr marL="2797719" algn="l" defTabSz="932573" rtl="0" eaLnBrk="1" latinLnBrk="0" hangingPunct="1">
        <a:defRPr sz="1836" kern="1200">
          <a:solidFill>
            <a:schemeClr val="tx1"/>
          </a:solidFill>
          <a:latin typeface="+mn-lt"/>
          <a:ea typeface="+mn-ea"/>
          <a:cs typeface="+mn-cs"/>
        </a:defRPr>
      </a:lvl7pPr>
      <a:lvl8pPr marL="3264006" algn="l" defTabSz="932573" rtl="0" eaLnBrk="1" latinLnBrk="0" hangingPunct="1">
        <a:defRPr sz="1836" kern="1200">
          <a:solidFill>
            <a:schemeClr val="tx1"/>
          </a:solidFill>
          <a:latin typeface="+mn-lt"/>
          <a:ea typeface="+mn-ea"/>
          <a:cs typeface="+mn-cs"/>
        </a:defRPr>
      </a:lvl8pPr>
      <a:lvl9pPr marL="3730293" algn="l" defTabSz="932573"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75682602"/>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 id="2147484728" r:id="rId34"/>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036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241779679"/>
      </p:ext>
    </p:extLst>
  </p:cSld>
  <p:clrMap bg1="dk1" tx1="lt1" bg2="dk2" tx2="lt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 id="2147484758" r:id="rId29"/>
    <p:sldLayoutId id="214748475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16251077"/>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 id="2147484825" r:id="rId23"/>
    <p:sldLayoutId id="2147484826" r:id="rId24"/>
    <p:sldLayoutId id="2147484827" r:id="rId25"/>
    <p:sldLayoutId id="214748482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1.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gif"/><Relationship Id="rId4" Type="http://schemas.openxmlformats.org/officeDocument/2006/relationships/image" Target="../media/image50.pn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55.png"/><Relationship Id="rId4" Type="http://schemas.openxmlformats.org/officeDocument/2006/relationships/image" Target="../media/image56.jp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hyperlink" Target="https://aka.ms/Azure/Protocols"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aka.ms/Azure/Protocols" TargetMode="Externa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gif"/><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gif"/></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61.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hyperlink" Target="https://docs.oasis-open.org/security/saml/v2.0/saml-core-2.0-os.pdf"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hyperlink" Target="https://aka.ms/Azure/Protocol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aka.ms/Azure/Protocols" TargetMode="External"/><Relationship Id="rId5" Type="http://schemas.openxmlformats.org/officeDocument/2006/relationships/hyperlink" Target="http://specs.xmlsoap.org/ws/2006/12/federation/ws-federation.pdf" TargetMode="External"/><Relationship Id="rId4" Type="http://schemas.openxmlformats.org/officeDocument/2006/relationships/hyperlink" Target="http://specs.xmlsoap.org/ws/2006/12/federa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protocols-oauth-cod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docs.microsoft.com/en-us/azure/active-directory/develop/active-directory-saml-protocol-reference" TargetMode="External"/><Relationship Id="rId4" Type="http://schemas.openxmlformats.org/officeDocument/2006/relationships/hyperlink" Target="../Singapore/Hong%20Kong/implements%20authentication%20as%20an%20extension%20to%20the%20OAuth%202.0%20authorization%20proces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188F59-E0EB-4CD5-822F-496907292F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3358" y="1984320"/>
            <a:ext cx="914400" cy="914400"/>
          </a:xfrm>
          <a:prstGeom prst="ellipse">
            <a:avLst/>
          </a:prstGeom>
        </p:spPr>
      </p:pic>
      <p:pic>
        <p:nvPicPr>
          <p:cNvPr id="7" name="Picture 6">
            <a:extLst>
              <a:ext uri="{FF2B5EF4-FFF2-40B4-BE49-F238E27FC236}">
                <a16:creationId xmlns:a16="http://schemas.microsoft.com/office/drawing/2014/main" id="{D2364AA3-FCA0-4B9A-9AEF-DD88435105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4273" y="479775"/>
            <a:ext cx="914400" cy="914400"/>
          </a:xfrm>
          <a:prstGeom prst="ellipse">
            <a:avLst/>
          </a:prstGeom>
        </p:spPr>
      </p:pic>
      <p:sp>
        <p:nvSpPr>
          <p:cNvPr id="8" name="TextBox 7">
            <a:extLst>
              <a:ext uri="{FF2B5EF4-FFF2-40B4-BE49-F238E27FC236}">
                <a16:creationId xmlns:a16="http://schemas.microsoft.com/office/drawing/2014/main" id="{F7AF620B-F25B-4158-A581-23E29154958D}"/>
              </a:ext>
            </a:extLst>
          </p:cNvPr>
          <p:cNvSpPr txBox="1"/>
          <p:nvPr/>
        </p:nvSpPr>
        <p:spPr>
          <a:xfrm>
            <a:off x="9563358" y="4881221"/>
            <a:ext cx="2322971" cy="461665"/>
          </a:xfrm>
          <a:prstGeom prst="rect">
            <a:avLst/>
          </a:prstGeom>
          <a:noFill/>
        </p:spPr>
        <p:txBody>
          <a:bodyPr wrap="square" rtlCol="0">
            <a:spAutoFit/>
          </a:bodyPr>
          <a:lstStyle/>
          <a:p>
            <a:pPr defTabSz="896386">
              <a:defRPr/>
            </a:pPr>
            <a:r>
              <a:rPr lang="en-US" sz="2400" kern="0" dirty="0">
                <a:solidFill>
                  <a:srgbClr val="505050">
                    <a:lumMod val="50000"/>
                  </a:srgbClr>
                </a:solidFill>
                <a:latin typeface="Segoe UI"/>
              </a:rPr>
              <a:t>WS-Federation</a:t>
            </a:r>
          </a:p>
        </p:txBody>
      </p:sp>
      <p:pic>
        <p:nvPicPr>
          <p:cNvPr id="9" name="Picture 8">
            <a:extLst>
              <a:ext uri="{FF2B5EF4-FFF2-40B4-BE49-F238E27FC236}">
                <a16:creationId xmlns:a16="http://schemas.microsoft.com/office/drawing/2014/main" id="{2DFF67C5-9FA9-4BA2-976D-C2CC5DE06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2919" y="3733889"/>
            <a:ext cx="1622321" cy="457199"/>
          </a:xfrm>
          <a:prstGeom prst="rect">
            <a:avLst/>
          </a:prstGeom>
        </p:spPr>
      </p:pic>
      <p:sp>
        <p:nvSpPr>
          <p:cNvPr id="16" name="Title 2">
            <a:extLst>
              <a:ext uri="{FF2B5EF4-FFF2-40B4-BE49-F238E27FC236}">
                <a16:creationId xmlns:a16="http://schemas.microsoft.com/office/drawing/2014/main" id="{289C3767-0D68-4826-9D84-889CC5B4011F}"/>
              </a:ext>
            </a:extLst>
          </p:cNvPr>
          <p:cNvSpPr>
            <a:spLocks noGrp="1"/>
          </p:cNvSpPr>
          <p:nvPr>
            <p:ph type="title"/>
          </p:nvPr>
        </p:nvSpPr>
        <p:spPr>
          <a:xfrm>
            <a:off x="274702" y="1822976"/>
            <a:ext cx="8915892" cy="1948607"/>
          </a:xfrm>
        </p:spPr>
        <p:txBody>
          <a:bodyPr/>
          <a:lstStyle/>
          <a:p>
            <a:r>
              <a:rPr lang="en-US" sz="4800" spc="-50" dirty="0"/>
              <a:t>Module 4</a:t>
            </a:r>
            <a:br>
              <a:rPr lang="en-US" sz="4800" spc="-50" dirty="0"/>
            </a:br>
            <a:r>
              <a:rPr lang="en-US" sz="4800" spc="-50" dirty="0"/>
              <a:t>Azure Active Directory</a:t>
            </a:r>
          </a:p>
        </p:txBody>
      </p:sp>
      <p:sp>
        <p:nvSpPr>
          <p:cNvPr id="17" name="Espace réservé du texte 3">
            <a:extLst>
              <a:ext uri="{FF2B5EF4-FFF2-40B4-BE49-F238E27FC236}">
                <a16:creationId xmlns:a16="http://schemas.microsoft.com/office/drawing/2014/main" id="{E69D5FEA-E6E6-485D-856B-169E5CE37FEB}"/>
              </a:ext>
            </a:extLst>
          </p:cNvPr>
          <p:cNvSpPr>
            <a:spLocks noGrp="1"/>
          </p:cNvSpPr>
          <p:nvPr>
            <p:ph type="body" sz="quarter" idx="12"/>
          </p:nvPr>
        </p:nvSpPr>
        <p:spPr>
          <a:xfrm>
            <a:off x="276540" y="4930346"/>
            <a:ext cx="6399213" cy="825080"/>
          </a:xfrm>
        </p:spPr>
        <p:txBody>
          <a:bodyPr/>
          <a:lstStyle/>
          <a:p>
            <a:r>
              <a:rPr lang="fr-FR" dirty="0"/>
              <a:t>June 2018</a:t>
            </a:r>
          </a:p>
        </p:txBody>
      </p:sp>
      <p:sp>
        <p:nvSpPr>
          <p:cNvPr id="18" name="TextBox 4">
            <a:extLst>
              <a:ext uri="{FF2B5EF4-FFF2-40B4-BE49-F238E27FC236}">
                <a16:creationId xmlns:a16="http://schemas.microsoft.com/office/drawing/2014/main" id="{362FAC4B-05A0-48EC-898E-027A19FD4A50}"/>
              </a:ext>
            </a:extLst>
          </p:cNvPr>
          <p:cNvSpPr txBox="1"/>
          <p:nvPr/>
        </p:nvSpPr>
        <p:spPr>
          <a:xfrm>
            <a:off x="274701" y="3405823"/>
            <a:ext cx="8686705" cy="1037207"/>
          </a:xfrm>
          <a:prstGeom prst="rect">
            <a:avLst/>
          </a:prstGeom>
          <a:noFill/>
        </p:spPr>
        <p:txBody>
          <a:bodyPr wrap="square" lIns="182880" tIns="146304" rIns="182880" bIns="146304" rtlCol="0">
            <a:spAutoFit/>
          </a:bodyPr>
          <a:lstStyle/>
          <a:p>
            <a:pPr algn="l">
              <a:lnSpc>
                <a:spcPct val="90000"/>
              </a:lnSpc>
              <a:spcAft>
                <a:spcPts val="600"/>
              </a:spcAft>
            </a:pPr>
            <a:r>
              <a:rPr lang="en-US" sz="2400" dirty="0">
                <a:solidFill>
                  <a:schemeClr val="bg1"/>
                </a:solidFill>
              </a:rPr>
              <a:t>Section 5 - Web Sign-in protocols &amp;  Security Tokens</a:t>
            </a:r>
          </a:p>
          <a:p>
            <a:pPr algn="l">
              <a:lnSpc>
                <a:spcPct val="90000"/>
              </a:lnSpc>
              <a:spcAft>
                <a:spcPts val="600"/>
              </a:spcAft>
            </a:pPr>
            <a:endParaRPr lang="en-US" sz="2400" dirty="0">
              <a:solidFill>
                <a:schemeClr val="bg1"/>
              </a:solidFill>
            </a:endParaRPr>
          </a:p>
        </p:txBody>
      </p:sp>
    </p:spTree>
    <p:extLst>
      <p:ext uri="{BB962C8B-B14F-4D97-AF65-F5344CB8AC3E}">
        <p14:creationId xmlns:p14="http://schemas.microsoft.com/office/powerpoint/2010/main" val="112622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46D1B6-EF22-4DC4-93A0-E7074003C10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9</a:t>
            </a:fld>
            <a:endParaRPr lang="en-US" dirty="0"/>
          </a:p>
        </p:txBody>
      </p:sp>
      <p:sp>
        <p:nvSpPr>
          <p:cNvPr id="3" name="Text Placeholder 2">
            <a:extLst>
              <a:ext uri="{FF2B5EF4-FFF2-40B4-BE49-F238E27FC236}">
                <a16:creationId xmlns:a16="http://schemas.microsoft.com/office/drawing/2014/main" id="{60992A04-611F-439D-9D00-AE0A53624534}"/>
              </a:ext>
            </a:extLst>
          </p:cNvPr>
          <p:cNvSpPr>
            <a:spLocks noGrp="1"/>
          </p:cNvSpPr>
          <p:nvPr>
            <p:ph type="body" sz="quarter" idx="13"/>
          </p:nvPr>
        </p:nvSpPr>
        <p:spPr/>
        <p:txBody>
          <a:bodyPr/>
          <a:lstStyle/>
          <a:p>
            <a:r>
              <a:rPr lang="en-US" dirty="0"/>
              <a:t>OAuth 2.0 Flow</a:t>
            </a:r>
            <a:r>
              <a:rPr lang="en-US" b="1" dirty="0"/>
              <a:t>s</a:t>
            </a:r>
            <a:endParaRPr lang="fr-FR" b="1" dirty="0"/>
          </a:p>
        </p:txBody>
      </p:sp>
      <p:sp>
        <p:nvSpPr>
          <p:cNvPr id="4" name="Espace réservé du texte 2">
            <a:extLst>
              <a:ext uri="{FF2B5EF4-FFF2-40B4-BE49-F238E27FC236}">
                <a16:creationId xmlns:a16="http://schemas.microsoft.com/office/drawing/2014/main" id="{CE9E46CC-4F49-425F-97D9-B60CB8EB9015}"/>
              </a:ext>
            </a:extLst>
          </p:cNvPr>
          <p:cNvSpPr txBox="1">
            <a:spLocks/>
          </p:cNvSpPr>
          <p:nvPr/>
        </p:nvSpPr>
        <p:spPr>
          <a:xfrm>
            <a:off x="3566506" y="1577043"/>
            <a:ext cx="8681879" cy="483363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rgbClr val="0179D7"/>
                </a:solidFill>
              </a:rPr>
              <a:t>Authorization Code</a:t>
            </a:r>
            <a:endParaRPr lang="en-US" sz="1800" dirty="0">
              <a:solidFill>
                <a:srgbClr val="0179D7"/>
              </a:solidFill>
            </a:endParaRPr>
          </a:p>
          <a:p>
            <a:pPr lvl="1" fontAlgn="ctr"/>
            <a:r>
              <a:rPr lang="en-US" sz="1200" dirty="0"/>
              <a:t>Server-side web applications (e.g. A web application that requires information from O365 API </a:t>
            </a:r>
            <a:r>
              <a:rPr lang="en-GB" sz="1200" dirty="0"/>
              <a:t>on your behalf</a:t>
            </a:r>
            <a:r>
              <a:rPr lang="en-US" sz="1200" dirty="0"/>
              <a:t>)</a:t>
            </a:r>
          </a:p>
          <a:p>
            <a:pPr lvl="1" fontAlgn="ctr"/>
            <a:r>
              <a:rPr lang="en-US" sz="1200" dirty="0"/>
              <a:t>One-time code issued to client /  Client redeems code for access token</a:t>
            </a:r>
          </a:p>
          <a:p>
            <a:pPr lvl="1" fontAlgn="ctr"/>
            <a:r>
              <a:rPr lang="en-US" sz="1200" i="1" dirty="0"/>
              <a:t>Client Web app : Request/redirects Authorization  /  Request Access Token / uses Access Token to access Resource</a:t>
            </a:r>
          </a:p>
          <a:p>
            <a:pPr marL="342900" lvl="1" indent="0" fontAlgn="ctr">
              <a:buNone/>
            </a:pPr>
            <a:endParaRPr lang="en-US" sz="1200" dirty="0"/>
          </a:p>
          <a:p>
            <a:pPr fontAlgn="ctr"/>
            <a:r>
              <a:rPr lang="en-US" sz="1800" b="1" dirty="0">
                <a:solidFill>
                  <a:srgbClr val="0179D7"/>
                </a:solidFill>
              </a:rPr>
              <a:t>Implicit</a:t>
            </a:r>
          </a:p>
          <a:p>
            <a:pPr lvl="1" fontAlgn="ctr"/>
            <a:r>
              <a:rPr lang="en-US" sz="1200" dirty="0"/>
              <a:t>Used for client-side web apps running in the browser (JavaScript, Flash, Silverlight etc.)</a:t>
            </a:r>
          </a:p>
          <a:p>
            <a:pPr lvl="1" fontAlgn="ctr"/>
            <a:r>
              <a:rPr lang="en-US" sz="1200" dirty="0"/>
              <a:t>Client is untrusted (public)</a:t>
            </a:r>
          </a:p>
          <a:p>
            <a:pPr lvl="1" fontAlgn="ctr"/>
            <a:r>
              <a:rPr lang="en-US" sz="1200" dirty="0"/>
              <a:t>No refresh token issued</a:t>
            </a:r>
          </a:p>
          <a:p>
            <a:pPr marL="342900" lvl="1" indent="0" fontAlgn="ctr">
              <a:buNone/>
            </a:pPr>
            <a:endParaRPr lang="en-US" sz="1800" dirty="0">
              <a:solidFill>
                <a:srgbClr val="0179D7"/>
              </a:solidFill>
            </a:endParaRPr>
          </a:p>
          <a:p>
            <a:pPr fontAlgn="ctr"/>
            <a:r>
              <a:rPr lang="en-US" sz="1800" b="1" dirty="0">
                <a:solidFill>
                  <a:srgbClr val="0179D7"/>
                </a:solidFill>
              </a:rPr>
              <a:t>Resource Owner Password Credentials</a:t>
            </a:r>
            <a:endParaRPr lang="en-US" sz="1800" dirty="0"/>
          </a:p>
          <a:p>
            <a:pPr lvl="1" fontAlgn="ctr"/>
            <a:r>
              <a:rPr lang="en-US" sz="1200" dirty="0"/>
              <a:t>Highly-trusted clients, such as mobile client applications from the Resource Server (e.g. the authorized Native Mobile client)</a:t>
            </a:r>
          </a:p>
          <a:p>
            <a:pPr lvl="1" fontAlgn="ctr"/>
            <a:r>
              <a:rPr lang="en-US" sz="1200" dirty="0"/>
              <a:t>Client collects username/password from user (resource owner)</a:t>
            </a:r>
          </a:p>
          <a:p>
            <a:pPr lvl="1" fontAlgn="ctr"/>
            <a:r>
              <a:rPr lang="en-US" sz="1200" dirty="0"/>
              <a:t>Then exchange username/password for access token (Request token with resource owner credentials)</a:t>
            </a:r>
          </a:p>
          <a:p>
            <a:pPr marL="342900" lvl="1" indent="0" fontAlgn="ctr">
              <a:buNone/>
            </a:pPr>
            <a:br>
              <a:rPr lang="en-US" sz="1200" dirty="0"/>
            </a:br>
            <a:endParaRPr lang="en-US" sz="1200" dirty="0"/>
          </a:p>
          <a:p>
            <a:pPr fontAlgn="ctr"/>
            <a:r>
              <a:rPr lang="en-US" sz="1800" b="1" dirty="0">
                <a:solidFill>
                  <a:srgbClr val="0179D7"/>
                </a:solidFill>
              </a:rPr>
              <a:t>Client Credentials</a:t>
            </a:r>
            <a:endParaRPr lang="en-US" sz="1800" dirty="0"/>
          </a:p>
          <a:p>
            <a:pPr lvl="1" fontAlgn="ctr"/>
            <a:r>
              <a:rPr lang="en-US" sz="1200" dirty="0"/>
              <a:t>Clients that can use resources irrespective of Resource Owner authorization – Client to service communication</a:t>
            </a:r>
          </a:p>
          <a:p>
            <a:pPr lvl="1" fontAlgn="ctr"/>
            <a:r>
              <a:rPr lang="en-US" sz="1200" dirty="0"/>
              <a:t>Authenticates the client, not the user !</a:t>
            </a:r>
          </a:p>
          <a:p>
            <a:pPr lvl="1" fontAlgn="ctr"/>
            <a:r>
              <a:rPr lang="en-US" sz="1200" dirty="0"/>
              <a:t>Client receives an access token for itself</a:t>
            </a:r>
          </a:p>
        </p:txBody>
      </p:sp>
      <p:sp>
        <p:nvSpPr>
          <p:cNvPr id="5" name="Espace réservé du texte 2">
            <a:extLst>
              <a:ext uri="{FF2B5EF4-FFF2-40B4-BE49-F238E27FC236}">
                <a16:creationId xmlns:a16="http://schemas.microsoft.com/office/drawing/2014/main" id="{EACBB256-C2A2-4780-8BBD-B03305D7A790}"/>
              </a:ext>
            </a:extLst>
          </p:cNvPr>
          <p:cNvSpPr txBox="1">
            <a:spLocks/>
          </p:cNvSpPr>
          <p:nvPr/>
        </p:nvSpPr>
        <p:spPr>
          <a:xfrm>
            <a:off x="59390" y="2125677"/>
            <a:ext cx="3227972" cy="292156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rgbClr val="0179D7"/>
                </a:solidFill>
              </a:rPr>
              <a:t>Authorization Grant</a:t>
            </a:r>
            <a:endParaRPr lang="en-US" sz="1800" dirty="0">
              <a:solidFill>
                <a:srgbClr val="0179D7"/>
              </a:solidFill>
            </a:endParaRPr>
          </a:p>
          <a:p>
            <a:pPr marL="457200" lvl="1" indent="0">
              <a:buNone/>
            </a:pPr>
            <a:r>
              <a:rPr lang="en-GB" sz="1400" dirty="0"/>
              <a:t>An authorization grant is a “credential” representing the resource owner’s authorization (to access its protected resources) used by the client app to obtain an access token.</a:t>
            </a:r>
            <a:br>
              <a:rPr lang="en-GB" sz="1200" dirty="0"/>
            </a:br>
            <a:endParaRPr lang="en-GB" sz="1200" dirty="0"/>
          </a:p>
          <a:p>
            <a:pPr fontAlgn="ctr"/>
            <a:r>
              <a:rPr lang="en-US" sz="1800" b="1" dirty="0">
                <a:solidFill>
                  <a:srgbClr val="0179D7"/>
                </a:solidFill>
              </a:rPr>
              <a:t>RFC 6749 defines four Authorization Grant Types</a:t>
            </a:r>
            <a:br>
              <a:rPr lang="en-US" sz="1800" dirty="0"/>
            </a:br>
            <a:endParaRPr lang="en-US" sz="1800" dirty="0"/>
          </a:p>
          <a:p>
            <a:pPr fontAlgn="ctr"/>
            <a:endParaRPr lang="en-US" sz="1800" dirty="0"/>
          </a:p>
        </p:txBody>
      </p:sp>
      <p:sp>
        <p:nvSpPr>
          <p:cNvPr id="6" name="Left Brace 5">
            <a:extLst>
              <a:ext uri="{FF2B5EF4-FFF2-40B4-BE49-F238E27FC236}">
                <a16:creationId xmlns:a16="http://schemas.microsoft.com/office/drawing/2014/main" id="{879005E7-8F62-4053-8D5A-0654F0141E28}"/>
              </a:ext>
            </a:extLst>
          </p:cNvPr>
          <p:cNvSpPr/>
          <p:nvPr/>
        </p:nvSpPr>
        <p:spPr>
          <a:xfrm>
            <a:off x="3287361" y="1759921"/>
            <a:ext cx="370584" cy="480335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819229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A84CB-BDC1-4662-B625-B4DE648F530E}"/>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10</a:t>
            </a:fld>
            <a:endParaRPr lang="en-US" dirty="0"/>
          </a:p>
        </p:txBody>
      </p:sp>
      <p:sp>
        <p:nvSpPr>
          <p:cNvPr id="3" name="Text Placeholder 2">
            <a:extLst>
              <a:ext uri="{FF2B5EF4-FFF2-40B4-BE49-F238E27FC236}">
                <a16:creationId xmlns:a16="http://schemas.microsoft.com/office/drawing/2014/main" id="{7F16F0AC-76AF-44F5-817F-49D269788704}"/>
              </a:ext>
            </a:extLst>
          </p:cNvPr>
          <p:cNvSpPr>
            <a:spLocks noGrp="1"/>
          </p:cNvSpPr>
          <p:nvPr>
            <p:ph type="body" sz="quarter" idx="13"/>
          </p:nvPr>
        </p:nvSpPr>
        <p:spPr/>
        <p:txBody>
          <a:bodyPr/>
          <a:lstStyle/>
          <a:p>
            <a:r>
              <a:rPr lang="en-US" dirty="0">
                <a:latin typeface="Segoe UI" pitchFamily="34" charset="0"/>
                <a:ea typeface="Segoe UI" pitchFamily="34" charset="0"/>
                <a:cs typeface="Segoe UI" pitchFamily="34" charset="0"/>
              </a:rPr>
              <a:t>OAuth : Example of Authorization Code Flow</a:t>
            </a:r>
          </a:p>
        </p:txBody>
      </p:sp>
      <p:pic>
        <p:nvPicPr>
          <p:cNvPr id="13" name="Picture 12">
            <a:extLst>
              <a:ext uri="{FF2B5EF4-FFF2-40B4-BE49-F238E27FC236}">
                <a16:creationId xmlns:a16="http://schemas.microsoft.com/office/drawing/2014/main" id="{27349D14-AB29-4BAD-8DFE-D526CE72A125}"/>
              </a:ext>
            </a:extLst>
          </p:cNvPr>
          <p:cNvPicPr>
            <a:picLocks noChangeAspect="1"/>
          </p:cNvPicPr>
          <p:nvPr/>
        </p:nvPicPr>
        <p:blipFill>
          <a:blip r:embed="rId3">
            <a:duotone>
              <a:schemeClr val="accent1">
                <a:shade val="45000"/>
                <a:satMod val="135000"/>
              </a:schemeClr>
              <a:prstClr val="white"/>
            </a:duotone>
          </a:blip>
          <a:stretch>
            <a:fillRect/>
          </a:stretch>
        </p:blipFill>
        <p:spPr>
          <a:xfrm>
            <a:off x="5105246" y="5157740"/>
            <a:ext cx="1235613" cy="1085198"/>
          </a:xfrm>
          <a:prstGeom prst="rect">
            <a:avLst/>
          </a:prstGeom>
        </p:spPr>
      </p:pic>
      <p:pic>
        <p:nvPicPr>
          <p:cNvPr id="14" name="Picture 13">
            <a:extLst>
              <a:ext uri="{FF2B5EF4-FFF2-40B4-BE49-F238E27FC236}">
                <a16:creationId xmlns:a16="http://schemas.microsoft.com/office/drawing/2014/main" id="{EB585F5C-AEFD-41A1-A38C-589BB1A966C8}"/>
              </a:ext>
            </a:extLst>
          </p:cNvPr>
          <p:cNvPicPr>
            <a:picLocks noChangeAspect="1"/>
          </p:cNvPicPr>
          <p:nvPr/>
        </p:nvPicPr>
        <p:blipFill>
          <a:blip r:embed="rId3"/>
          <a:stretch>
            <a:fillRect/>
          </a:stretch>
        </p:blipFill>
        <p:spPr>
          <a:xfrm>
            <a:off x="833485" y="5157740"/>
            <a:ext cx="1235613" cy="1085198"/>
          </a:xfrm>
          <a:prstGeom prst="rect">
            <a:avLst/>
          </a:prstGeom>
        </p:spPr>
      </p:pic>
      <p:pic>
        <p:nvPicPr>
          <p:cNvPr id="15" name="Picture 14">
            <a:extLst>
              <a:ext uri="{FF2B5EF4-FFF2-40B4-BE49-F238E27FC236}">
                <a16:creationId xmlns:a16="http://schemas.microsoft.com/office/drawing/2014/main" id="{EC6D1BFB-7438-472C-A734-BBE785331B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169" y="1753577"/>
            <a:ext cx="1288466" cy="1288466"/>
          </a:xfrm>
          <a:prstGeom prst="rect">
            <a:avLst/>
          </a:prstGeom>
        </p:spPr>
      </p:pic>
      <p:sp>
        <p:nvSpPr>
          <p:cNvPr id="16" name="Text Placeholder 5">
            <a:extLst>
              <a:ext uri="{FF2B5EF4-FFF2-40B4-BE49-F238E27FC236}">
                <a16:creationId xmlns:a16="http://schemas.microsoft.com/office/drawing/2014/main" id="{F200AD55-9EEA-4AD7-A247-19943E3B9342}"/>
              </a:ext>
            </a:extLst>
          </p:cNvPr>
          <p:cNvSpPr txBox="1">
            <a:spLocks/>
          </p:cNvSpPr>
          <p:nvPr/>
        </p:nvSpPr>
        <p:spPr>
          <a:xfrm>
            <a:off x="6882016" y="2013211"/>
            <a:ext cx="5279755" cy="4318660"/>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10000"/>
              </a:lnSpc>
              <a:buFont typeface="+mj-lt"/>
              <a:buAutoNum type="arabicPeriod"/>
            </a:pPr>
            <a:r>
              <a:rPr lang="en-US" sz="1400" dirty="0">
                <a:latin typeface="+mn-lt"/>
              </a:rPr>
              <a:t>John logs into Library client web app and chooses to show his currently checked out books.</a:t>
            </a:r>
            <a:br>
              <a:rPr lang="en-US" sz="1400" dirty="0">
                <a:latin typeface="+mn-lt"/>
              </a:rPr>
            </a:br>
            <a:endParaRPr lang="en-US" sz="1400" dirty="0">
              <a:latin typeface="+mn-lt"/>
            </a:endParaRPr>
          </a:p>
          <a:p>
            <a:pPr marL="514350" indent="-514350">
              <a:lnSpc>
                <a:spcPct val="110000"/>
              </a:lnSpc>
              <a:buFont typeface="+mj-lt"/>
              <a:buAutoNum type="arabicPeriod"/>
            </a:pPr>
            <a:r>
              <a:rPr lang="en-US" sz="1400" dirty="0">
                <a:latin typeface="+mn-lt"/>
              </a:rPr>
              <a:t>Library App </a:t>
            </a:r>
            <a:r>
              <a:rPr lang="en-US" sz="1400" b="1" dirty="0">
                <a:latin typeface="+mn-lt"/>
              </a:rPr>
              <a:t>redirects</a:t>
            </a:r>
            <a:r>
              <a:rPr lang="en-US" sz="1400" dirty="0">
                <a:latin typeface="+mn-lt"/>
              </a:rPr>
              <a:t> John to OAuth </a:t>
            </a:r>
            <a:r>
              <a:rPr lang="en-US" sz="1400" i="1" dirty="0">
                <a:latin typeface="+mn-lt"/>
              </a:rPr>
              <a:t>authorize</a:t>
            </a:r>
            <a:r>
              <a:rPr lang="en-US" sz="1400" dirty="0">
                <a:latin typeface="+mn-lt"/>
              </a:rPr>
              <a:t> endpoint</a:t>
            </a:r>
            <a:br>
              <a:rPr lang="en-US" sz="1400" dirty="0">
                <a:latin typeface="+mn-lt"/>
              </a:rPr>
            </a:br>
            <a:endParaRPr lang="en-US" sz="1400" dirty="0">
              <a:latin typeface="+mn-lt"/>
            </a:endParaRPr>
          </a:p>
          <a:p>
            <a:pPr marL="514350" indent="-514350">
              <a:lnSpc>
                <a:spcPct val="110000"/>
              </a:lnSpc>
              <a:buFont typeface="+mj-lt"/>
              <a:buAutoNum type="arabicPeriod"/>
            </a:pPr>
            <a:r>
              <a:rPr lang="en-US" sz="1400" dirty="0">
                <a:latin typeface="+mn-lt"/>
              </a:rPr>
              <a:t>John </a:t>
            </a:r>
            <a:r>
              <a:rPr lang="en-US" sz="1400" b="1" dirty="0">
                <a:latin typeface="+mn-lt"/>
              </a:rPr>
              <a:t>authenticates</a:t>
            </a:r>
            <a:r>
              <a:rPr lang="en-US" sz="1400" dirty="0">
                <a:latin typeface="+mn-lt"/>
              </a:rPr>
              <a:t> and grants </a:t>
            </a:r>
            <a:r>
              <a:rPr lang="en-US" sz="1400" b="1" dirty="0">
                <a:latin typeface="+mn-lt"/>
              </a:rPr>
              <a:t>consent</a:t>
            </a:r>
            <a:br>
              <a:rPr lang="en-US" sz="1400" dirty="0">
                <a:latin typeface="+mn-lt"/>
              </a:rPr>
            </a:br>
            <a:endParaRPr lang="en-US" sz="1400" dirty="0">
              <a:latin typeface="+mn-lt"/>
            </a:endParaRPr>
          </a:p>
          <a:p>
            <a:pPr marL="514350" indent="-514350">
              <a:lnSpc>
                <a:spcPct val="110000"/>
              </a:lnSpc>
              <a:buFont typeface="+mj-lt"/>
              <a:buAutoNum type="arabicPeriod"/>
            </a:pPr>
            <a:r>
              <a:rPr lang="en-US" sz="1400" dirty="0">
                <a:latin typeface="+mn-lt"/>
              </a:rPr>
              <a:t>OAuth Server redirects John back to Library App with </a:t>
            </a:r>
            <a:r>
              <a:rPr lang="en-US" sz="1400" b="1" dirty="0">
                <a:latin typeface="+mn-lt"/>
              </a:rPr>
              <a:t>Authorization Code</a:t>
            </a:r>
            <a:br>
              <a:rPr lang="en-US" sz="1400" dirty="0">
                <a:latin typeface="+mn-lt"/>
              </a:rPr>
            </a:br>
            <a:endParaRPr lang="en-US" sz="1400" dirty="0">
              <a:latin typeface="+mn-lt"/>
            </a:endParaRPr>
          </a:p>
          <a:p>
            <a:pPr marL="514350" indent="-514350">
              <a:lnSpc>
                <a:spcPct val="110000"/>
              </a:lnSpc>
              <a:buFont typeface="+mj-lt"/>
              <a:buAutoNum type="arabicPeriod"/>
            </a:pPr>
            <a:r>
              <a:rPr lang="en-US" sz="1400" dirty="0">
                <a:latin typeface="+mn-lt"/>
              </a:rPr>
              <a:t>Library App requests </a:t>
            </a:r>
            <a:r>
              <a:rPr lang="en-US" sz="1400" b="1" dirty="0">
                <a:latin typeface="+mn-lt"/>
              </a:rPr>
              <a:t>A</a:t>
            </a:r>
            <a:r>
              <a:rPr lang="en-US" sz="1400" dirty="0">
                <a:latin typeface="+mn-lt"/>
              </a:rPr>
              <a:t>ccess </a:t>
            </a:r>
            <a:r>
              <a:rPr lang="en-US" sz="1400" b="1" dirty="0">
                <a:latin typeface="+mn-lt"/>
              </a:rPr>
              <a:t>T</a:t>
            </a:r>
            <a:r>
              <a:rPr lang="en-US" sz="1400" dirty="0">
                <a:latin typeface="+mn-lt"/>
              </a:rPr>
              <a:t>oken for Books web API from OAuth </a:t>
            </a:r>
            <a:r>
              <a:rPr lang="en-US" sz="1400" i="1" dirty="0">
                <a:latin typeface="+mn-lt"/>
              </a:rPr>
              <a:t>token</a:t>
            </a:r>
            <a:r>
              <a:rPr lang="en-US" sz="1400" dirty="0">
                <a:latin typeface="+mn-lt"/>
              </a:rPr>
              <a:t> endpoint</a:t>
            </a:r>
            <a:br>
              <a:rPr lang="en-US" sz="1400" dirty="0">
                <a:latin typeface="+mn-lt"/>
              </a:rPr>
            </a:br>
            <a:endParaRPr lang="en-US" sz="1400" dirty="0">
              <a:latin typeface="+mn-lt"/>
            </a:endParaRPr>
          </a:p>
          <a:p>
            <a:pPr marL="514350" indent="-514350">
              <a:lnSpc>
                <a:spcPct val="110000"/>
              </a:lnSpc>
              <a:buFont typeface="+mj-lt"/>
              <a:buAutoNum type="arabicPeriod"/>
            </a:pPr>
            <a:r>
              <a:rPr lang="en-US" sz="1400" dirty="0">
                <a:latin typeface="+mn-lt"/>
              </a:rPr>
              <a:t>OAuth Server returns </a:t>
            </a:r>
            <a:r>
              <a:rPr lang="en-US" sz="1400" b="1" dirty="0">
                <a:latin typeface="+mn-lt"/>
              </a:rPr>
              <a:t>Access Token </a:t>
            </a:r>
            <a:r>
              <a:rPr lang="en-US" sz="1400" dirty="0">
                <a:latin typeface="+mn-lt"/>
              </a:rPr>
              <a:t>to Books API</a:t>
            </a:r>
            <a:br>
              <a:rPr lang="en-US" sz="1400" dirty="0">
                <a:latin typeface="+mn-lt"/>
              </a:rPr>
            </a:br>
            <a:endParaRPr lang="en-US" sz="1400" dirty="0">
              <a:latin typeface="+mn-lt"/>
            </a:endParaRPr>
          </a:p>
          <a:p>
            <a:pPr marL="514350" indent="-514350">
              <a:lnSpc>
                <a:spcPct val="110000"/>
              </a:lnSpc>
              <a:buFont typeface="+mj-lt"/>
              <a:buAutoNum type="arabicPeriod"/>
            </a:pPr>
            <a:r>
              <a:rPr lang="en-US" sz="1400" dirty="0">
                <a:latin typeface="+mn-lt"/>
              </a:rPr>
              <a:t>Library App uses Access Token to authorize to Books API</a:t>
            </a:r>
          </a:p>
        </p:txBody>
      </p:sp>
      <p:cxnSp>
        <p:nvCxnSpPr>
          <p:cNvPr id="17" name="Straight Arrow Connector 16">
            <a:extLst>
              <a:ext uri="{FF2B5EF4-FFF2-40B4-BE49-F238E27FC236}">
                <a16:creationId xmlns:a16="http://schemas.microsoft.com/office/drawing/2014/main" id="{05C84E9D-B659-4D2C-BE3E-26ED054B594D}"/>
              </a:ext>
            </a:extLst>
          </p:cNvPr>
          <p:cNvCxnSpPr/>
          <p:nvPr/>
        </p:nvCxnSpPr>
        <p:spPr>
          <a:xfrm flipV="1">
            <a:off x="1465151" y="3173534"/>
            <a:ext cx="0" cy="164592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5362570-F7D6-49DD-8798-D2B11D2DDDB2}"/>
              </a:ext>
            </a:extLst>
          </p:cNvPr>
          <p:cNvGrpSpPr/>
          <p:nvPr/>
        </p:nvGrpSpPr>
        <p:grpSpPr>
          <a:xfrm>
            <a:off x="915999" y="3195909"/>
            <a:ext cx="365760" cy="1645920"/>
            <a:chOff x="915999" y="2989054"/>
            <a:chExt cx="365760" cy="1645920"/>
          </a:xfrm>
        </p:grpSpPr>
        <p:cxnSp>
          <p:nvCxnSpPr>
            <p:cNvPr id="19" name="Straight Arrow Connector 18">
              <a:extLst>
                <a:ext uri="{FF2B5EF4-FFF2-40B4-BE49-F238E27FC236}">
                  <a16:creationId xmlns:a16="http://schemas.microsoft.com/office/drawing/2014/main" id="{4940CF26-ACA6-46EE-A99E-CE1DA2F9BACC}"/>
                </a:ext>
              </a:extLst>
            </p:cNvPr>
            <p:cNvCxnSpPr/>
            <p:nvPr/>
          </p:nvCxnSpPr>
          <p:spPr>
            <a:xfrm>
              <a:off x="1106115" y="2989054"/>
              <a:ext cx="0" cy="164592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9EFC0C88-057A-4F1B-9872-C1391B1A3F7D}"/>
                </a:ext>
              </a:extLst>
            </p:cNvPr>
            <p:cNvSpPr/>
            <p:nvPr/>
          </p:nvSpPr>
          <p:spPr bwMode="auto">
            <a:xfrm>
              <a:off x="915999" y="3593318"/>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1</a:t>
              </a:r>
            </a:p>
          </p:txBody>
        </p:sp>
      </p:grpSp>
      <p:grpSp>
        <p:nvGrpSpPr>
          <p:cNvPr id="21" name="Group 20">
            <a:extLst>
              <a:ext uri="{FF2B5EF4-FFF2-40B4-BE49-F238E27FC236}">
                <a16:creationId xmlns:a16="http://schemas.microsoft.com/office/drawing/2014/main" id="{DF9B663E-FDE9-43F4-B7C0-1ADFCAE4C60B}"/>
              </a:ext>
            </a:extLst>
          </p:cNvPr>
          <p:cNvGrpSpPr/>
          <p:nvPr/>
        </p:nvGrpSpPr>
        <p:grpSpPr>
          <a:xfrm>
            <a:off x="2085142" y="2043454"/>
            <a:ext cx="2667000" cy="365760"/>
            <a:chOff x="2085142" y="1836599"/>
            <a:chExt cx="2667000" cy="365760"/>
          </a:xfrm>
        </p:grpSpPr>
        <p:cxnSp>
          <p:nvCxnSpPr>
            <p:cNvPr id="22" name="Straight Arrow Connector 21">
              <a:extLst>
                <a:ext uri="{FF2B5EF4-FFF2-40B4-BE49-F238E27FC236}">
                  <a16:creationId xmlns:a16="http://schemas.microsoft.com/office/drawing/2014/main" id="{B504D7E8-0C28-455C-B643-669F41A77D79}"/>
                </a:ext>
              </a:extLst>
            </p:cNvPr>
            <p:cNvCxnSpPr/>
            <p:nvPr/>
          </p:nvCxnSpPr>
          <p:spPr>
            <a:xfrm>
              <a:off x="2085142" y="2013212"/>
              <a:ext cx="2667000"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9DE3805-5458-4188-BF58-EA66FF7A4503}"/>
                </a:ext>
              </a:extLst>
            </p:cNvPr>
            <p:cNvSpPr/>
            <p:nvPr/>
          </p:nvSpPr>
          <p:spPr bwMode="auto">
            <a:xfrm>
              <a:off x="2817363" y="1836599"/>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2</a:t>
              </a:r>
            </a:p>
          </p:txBody>
        </p:sp>
      </p:grpSp>
      <p:grpSp>
        <p:nvGrpSpPr>
          <p:cNvPr id="24" name="Group 23">
            <a:extLst>
              <a:ext uri="{FF2B5EF4-FFF2-40B4-BE49-F238E27FC236}">
                <a16:creationId xmlns:a16="http://schemas.microsoft.com/office/drawing/2014/main" id="{6AA31F6C-1462-48A3-8872-34978BE9034C}"/>
              </a:ext>
            </a:extLst>
          </p:cNvPr>
          <p:cNvGrpSpPr/>
          <p:nvPr/>
        </p:nvGrpSpPr>
        <p:grpSpPr>
          <a:xfrm>
            <a:off x="2077409" y="2364972"/>
            <a:ext cx="2667000" cy="365760"/>
            <a:chOff x="2077409" y="2158117"/>
            <a:chExt cx="2667000" cy="365760"/>
          </a:xfrm>
        </p:grpSpPr>
        <p:cxnSp>
          <p:nvCxnSpPr>
            <p:cNvPr id="25" name="Straight Arrow Connector 24">
              <a:extLst>
                <a:ext uri="{FF2B5EF4-FFF2-40B4-BE49-F238E27FC236}">
                  <a16:creationId xmlns:a16="http://schemas.microsoft.com/office/drawing/2014/main" id="{11419240-1081-4256-AC64-1B5FBA95B15A}"/>
                </a:ext>
              </a:extLst>
            </p:cNvPr>
            <p:cNvCxnSpPr/>
            <p:nvPr/>
          </p:nvCxnSpPr>
          <p:spPr>
            <a:xfrm>
              <a:off x="2077409" y="2340997"/>
              <a:ext cx="266700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3AEE46-6818-43FF-9198-64711B2E34AB}"/>
                </a:ext>
              </a:extLst>
            </p:cNvPr>
            <p:cNvSpPr/>
            <p:nvPr/>
          </p:nvSpPr>
          <p:spPr bwMode="auto">
            <a:xfrm>
              <a:off x="3561015" y="2158117"/>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3</a:t>
              </a:r>
            </a:p>
          </p:txBody>
        </p:sp>
      </p:grpSp>
      <p:cxnSp>
        <p:nvCxnSpPr>
          <p:cNvPr id="27" name="Straight Arrow Connector 26">
            <a:extLst>
              <a:ext uri="{FF2B5EF4-FFF2-40B4-BE49-F238E27FC236}">
                <a16:creationId xmlns:a16="http://schemas.microsoft.com/office/drawing/2014/main" id="{5F4B811F-A503-457B-88B3-BB58BA8C5733}"/>
              </a:ext>
            </a:extLst>
          </p:cNvPr>
          <p:cNvCxnSpPr/>
          <p:nvPr/>
        </p:nvCxnSpPr>
        <p:spPr>
          <a:xfrm flipH="1">
            <a:off x="2255837" y="2851458"/>
            <a:ext cx="2488572"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857BD7F-C535-4DD4-B4B9-DD48F4ABE60D}"/>
              </a:ext>
            </a:extLst>
          </p:cNvPr>
          <p:cNvGrpSpPr/>
          <p:nvPr/>
        </p:nvGrpSpPr>
        <p:grpSpPr>
          <a:xfrm>
            <a:off x="1634585" y="3197890"/>
            <a:ext cx="365760" cy="1645920"/>
            <a:chOff x="1634585" y="2991035"/>
            <a:chExt cx="365760" cy="1645920"/>
          </a:xfrm>
        </p:grpSpPr>
        <p:cxnSp>
          <p:nvCxnSpPr>
            <p:cNvPr id="29" name="Straight Arrow Connector 28">
              <a:extLst>
                <a:ext uri="{FF2B5EF4-FFF2-40B4-BE49-F238E27FC236}">
                  <a16:creationId xmlns:a16="http://schemas.microsoft.com/office/drawing/2014/main" id="{4DBEF90D-6AF3-40EC-9D53-C076D1135D87}"/>
                </a:ext>
              </a:extLst>
            </p:cNvPr>
            <p:cNvCxnSpPr/>
            <p:nvPr/>
          </p:nvCxnSpPr>
          <p:spPr>
            <a:xfrm>
              <a:off x="1807798" y="2991035"/>
              <a:ext cx="0" cy="164592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6A8BAC1-FFDB-4168-902E-750581DB462C}"/>
                </a:ext>
              </a:extLst>
            </p:cNvPr>
            <p:cNvSpPr/>
            <p:nvPr/>
          </p:nvSpPr>
          <p:spPr bwMode="auto">
            <a:xfrm>
              <a:off x="1634585" y="3551337"/>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4</a:t>
              </a:r>
            </a:p>
          </p:txBody>
        </p:sp>
      </p:grpSp>
      <p:grpSp>
        <p:nvGrpSpPr>
          <p:cNvPr id="31" name="Group 30">
            <a:extLst>
              <a:ext uri="{FF2B5EF4-FFF2-40B4-BE49-F238E27FC236}">
                <a16:creationId xmlns:a16="http://schemas.microsoft.com/office/drawing/2014/main" id="{9920B227-31FB-49E4-B4F2-09920F776D56}"/>
              </a:ext>
            </a:extLst>
          </p:cNvPr>
          <p:cNvGrpSpPr/>
          <p:nvPr/>
        </p:nvGrpSpPr>
        <p:grpSpPr>
          <a:xfrm>
            <a:off x="2169574" y="3230442"/>
            <a:ext cx="2498136" cy="1589012"/>
            <a:chOff x="2169574" y="3023587"/>
            <a:chExt cx="2498136" cy="1589012"/>
          </a:xfrm>
        </p:grpSpPr>
        <p:cxnSp>
          <p:nvCxnSpPr>
            <p:cNvPr id="32" name="Straight Arrow Connector 31">
              <a:extLst>
                <a:ext uri="{FF2B5EF4-FFF2-40B4-BE49-F238E27FC236}">
                  <a16:creationId xmlns:a16="http://schemas.microsoft.com/office/drawing/2014/main" id="{012E9ED0-E553-4D8C-9557-B5AB27699B60}"/>
                </a:ext>
              </a:extLst>
            </p:cNvPr>
            <p:cNvCxnSpPr/>
            <p:nvPr/>
          </p:nvCxnSpPr>
          <p:spPr>
            <a:xfrm flipV="1">
              <a:off x="2169574" y="3023587"/>
              <a:ext cx="2498136" cy="158901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66F6B74-158A-4C55-BC39-5FC7EA53256C}"/>
                </a:ext>
              </a:extLst>
            </p:cNvPr>
            <p:cNvSpPr/>
            <p:nvPr/>
          </p:nvSpPr>
          <p:spPr bwMode="auto">
            <a:xfrm>
              <a:off x="3612179" y="3387971"/>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5</a:t>
              </a:r>
            </a:p>
          </p:txBody>
        </p:sp>
      </p:grpSp>
      <p:grpSp>
        <p:nvGrpSpPr>
          <p:cNvPr id="34" name="Group 33">
            <a:extLst>
              <a:ext uri="{FF2B5EF4-FFF2-40B4-BE49-F238E27FC236}">
                <a16:creationId xmlns:a16="http://schemas.microsoft.com/office/drawing/2014/main" id="{B4A96095-A3B1-4DC3-85CF-AF002C2286B7}"/>
              </a:ext>
            </a:extLst>
          </p:cNvPr>
          <p:cNvGrpSpPr/>
          <p:nvPr/>
        </p:nvGrpSpPr>
        <p:grpSpPr>
          <a:xfrm>
            <a:off x="2360003" y="3518651"/>
            <a:ext cx="2476936" cy="1639089"/>
            <a:chOff x="2360003" y="3311796"/>
            <a:chExt cx="2476936" cy="1639089"/>
          </a:xfrm>
        </p:grpSpPr>
        <p:cxnSp>
          <p:nvCxnSpPr>
            <p:cNvPr id="35" name="Straight Arrow Connector 34">
              <a:extLst>
                <a:ext uri="{FF2B5EF4-FFF2-40B4-BE49-F238E27FC236}">
                  <a16:creationId xmlns:a16="http://schemas.microsoft.com/office/drawing/2014/main" id="{90098E7F-72CC-4C89-99D7-781D40CD1B85}"/>
                </a:ext>
              </a:extLst>
            </p:cNvPr>
            <p:cNvCxnSpPr/>
            <p:nvPr/>
          </p:nvCxnSpPr>
          <p:spPr>
            <a:xfrm flipH="1">
              <a:off x="2360003" y="3311796"/>
              <a:ext cx="2476936" cy="163908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B5C4212E-CD6D-4B8A-A766-E4DE02B6A599}"/>
                </a:ext>
              </a:extLst>
            </p:cNvPr>
            <p:cNvSpPr/>
            <p:nvPr/>
          </p:nvSpPr>
          <p:spPr bwMode="auto">
            <a:xfrm>
              <a:off x="3175963" y="4100608"/>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6</a:t>
              </a:r>
            </a:p>
          </p:txBody>
        </p:sp>
      </p:grpSp>
      <p:grpSp>
        <p:nvGrpSpPr>
          <p:cNvPr id="37" name="Group 36">
            <a:extLst>
              <a:ext uri="{FF2B5EF4-FFF2-40B4-BE49-F238E27FC236}">
                <a16:creationId xmlns:a16="http://schemas.microsoft.com/office/drawing/2014/main" id="{00F7D23E-3848-43C2-A1F6-D538D3F2F468}"/>
              </a:ext>
            </a:extLst>
          </p:cNvPr>
          <p:cNvGrpSpPr/>
          <p:nvPr/>
        </p:nvGrpSpPr>
        <p:grpSpPr>
          <a:xfrm>
            <a:off x="2245978" y="5424492"/>
            <a:ext cx="2565674" cy="365760"/>
            <a:chOff x="2245978" y="5217637"/>
            <a:chExt cx="2565674" cy="365760"/>
          </a:xfrm>
        </p:grpSpPr>
        <p:cxnSp>
          <p:nvCxnSpPr>
            <p:cNvPr id="38" name="Straight Arrow Connector 37">
              <a:extLst>
                <a:ext uri="{FF2B5EF4-FFF2-40B4-BE49-F238E27FC236}">
                  <a16:creationId xmlns:a16="http://schemas.microsoft.com/office/drawing/2014/main" id="{544519C7-43A4-4120-A92D-314EF666A0E9}"/>
                </a:ext>
              </a:extLst>
            </p:cNvPr>
            <p:cNvCxnSpPr/>
            <p:nvPr/>
          </p:nvCxnSpPr>
          <p:spPr>
            <a:xfrm flipV="1">
              <a:off x="2245978" y="5393130"/>
              <a:ext cx="2565674"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8FBFBA4-90EE-47C4-BC67-51FF22987E90}"/>
                </a:ext>
              </a:extLst>
            </p:cNvPr>
            <p:cNvSpPr/>
            <p:nvPr/>
          </p:nvSpPr>
          <p:spPr bwMode="auto">
            <a:xfrm>
              <a:off x="3415591" y="5217637"/>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7</a:t>
              </a:r>
            </a:p>
          </p:txBody>
        </p:sp>
      </p:grpSp>
      <p:sp>
        <p:nvSpPr>
          <p:cNvPr id="40" name="TextBox 39">
            <a:extLst>
              <a:ext uri="{FF2B5EF4-FFF2-40B4-BE49-F238E27FC236}">
                <a16:creationId xmlns:a16="http://schemas.microsoft.com/office/drawing/2014/main" id="{6DC2ACCD-57F0-412C-9E0D-0B544CFB0964}"/>
              </a:ext>
            </a:extLst>
          </p:cNvPr>
          <p:cNvSpPr txBox="1"/>
          <p:nvPr/>
        </p:nvSpPr>
        <p:spPr>
          <a:xfrm>
            <a:off x="1069499" y="6158974"/>
            <a:ext cx="954427" cy="634020"/>
          </a:xfrm>
          <a:prstGeom prst="rect">
            <a:avLst/>
          </a:prstGeom>
          <a:noFill/>
        </p:spPr>
        <p:txBody>
          <a:bodyPr wrap="square" lIns="182880" tIns="146304" rIns="182880" bIns="146304" rtlCol="0" anchor="ctr">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pPr algn="ctr">
              <a:lnSpc>
                <a:spcPct val="100000"/>
              </a:lnSpc>
              <a:spcAft>
                <a:spcPts val="0"/>
              </a:spcAft>
            </a:pPr>
            <a:r>
              <a:rPr lang="en-US" sz="1100" dirty="0"/>
              <a:t>Library</a:t>
            </a:r>
          </a:p>
          <a:p>
            <a:pPr algn="ctr">
              <a:lnSpc>
                <a:spcPct val="100000"/>
              </a:lnSpc>
              <a:spcAft>
                <a:spcPts val="0"/>
              </a:spcAft>
            </a:pPr>
            <a:r>
              <a:rPr lang="en-US" sz="1100" dirty="0"/>
              <a:t>Web App</a:t>
            </a:r>
          </a:p>
        </p:txBody>
      </p:sp>
      <p:sp>
        <p:nvSpPr>
          <p:cNvPr id="41" name="TextBox 40">
            <a:extLst>
              <a:ext uri="{FF2B5EF4-FFF2-40B4-BE49-F238E27FC236}">
                <a16:creationId xmlns:a16="http://schemas.microsoft.com/office/drawing/2014/main" id="{50799D8F-C970-44D4-A1A5-A580257674B4}"/>
              </a:ext>
            </a:extLst>
          </p:cNvPr>
          <p:cNvSpPr txBox="1"/>
          <p:nvPr/>
        </p:nvSpPr>
        <p:spPr>
          <a:xfrm>
            <a:off x="1458506" y="1659910"/>
            <a:ext cx="686726" cy="480131"/>
          </a:xfrm>
          <a:prstGeom prst="rect">
            <a:avLst/>
          </a:prstGeom>
          <a:noFill/>
        </p:spPr>
        <p:txBody>
          <a:bodyPr wrap="none" lIns="182880" tIns="146304" rIns="182880" bIns="146304" rtlCol="0" anchor="ctr">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pPr>
              <a:lnSpc>
                <a:spcPct val="100000"/>
              </a:lnSpc>
              <a:spcAft>
                <a:spcPts val="0"/>
              </a:spcAft>
            </a:pPr>
            <a:r>
              <a:rPr lang="en-US" sz="1200" dirty="0"/>
              <a:t>John</a:t>
            </a:r>
          </a:p>
        </p:txBody>
      </p:sp>
      <p:pic>
        <p:nvPicPr>
          <p:cNvPr id="42" name="Picture 41">
            <a:extLst>
              <a:ext uri="{FF2B5EF4-FFF2-40B4-BE49-F238E27FC236}">
                <a16:creationId xmlns:a16="http://schemas.microsoft.com/office/drawing/2014/main" id="{9ABDE99F-C1ED-4FA8-8EFB-11F9EDDFC2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3134" y="1937703"/>
            <a:ext cx="1430521" cy="1435304"/>
          </a:xfrm>
          <a:prstGeom prst="rect">
            <a:avLst/>
          </a:prstGeom>
        </p:spPr>
      </p:pic>
      <p:sp>
        <p:nvSpPr>
          <p:cNvPr id="43" name="TextBox 42">
            <a:extLst>
              <a:ext uri="{FF2B5EF4-FFF2-40B4-BE49-F238E27FC236}">
                <a16:creationId xmlns:a16="http://schemas.microsoft.com/office/drawing/2014/main" id="{E08D9670-76E9-47D9-8F31-ADE5FE761ECE}"/>
              </a:ext>
            </a:extLst>
          </p:cNvPr>
          <p:cNvSpPr txBox="1"/>
          <p:nvPr/>
        </p:nvSpPr>
        <p:spPr>
          <a:xfrm>
            <a:off x="5196146" y="6122469"/>
            <a:ext cx="1049005" cy="480131"/>
          </a:xfrm>
          <a:prstGeom prst="rect">
            <a:avLst/>
          </a:prstGeom>
          <a:noFill/>
        </p:spPr>
        <p:txBody>
          <a:bodyPr wrap="none" lIns="182880" tIns="146304" rIns="182880" bIns="146304" rtlCol="0" anchor="ctr">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pPr>
              <a:lnSpc>
                <a:spcPct val="100000"/>
              </a:lnSpc>
              <a:spcAft>
                <a:spcPts val="0"/>
              </a:spcAft>
            </a:pPr>
            <a:r>
              <a:rPr lang="en-US" sz="1200" dirty="0"/>
              <a:t>Books API</a:t>
            </a:r>
          </a:p>
        </p:txBody>
      </p:sp>
      <p:sp>
        <p:nvSpPr>
          <p:cNvPr id="44" name="TextBox 43">
            <a:extLst>
              <a:ext uri="{FF2B5EF4-FFF2-40B4-BE49-F238E27FC236}">
                <a16:creationId xmlns:a16="http://schemas.microsoft.com/office/drawing/2014/main" id="{5A9FAAE6-EC60-4F8C-A75E-03014B6B0447}"/>
              </a:ext>
            </a:extLst>
          </p:cNvPr>
          <p:cNvSpPr txBox="1"/>
          <p:nvPr/>
        </p:nvSpPr>
        <p:spPr>
          <a:xfrm>
            <a:off x="4141290" y="1508522"/>
            <a:ext cx="1927912" cy="726353"/>
          </a:xfrm>
          <a:prstGeom prst="rect">
            <a:avLst/>
          </a:prstGeom>
          <a:noFill/>
        </p:spPr>
        <p:txBody>
          <a:bodyPr wrap="square" lIns="182880" tIns="146304" rIns="182880" bIns="146304" rtlCol="0" anchor="ctr">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pPr>
              <a:lnSpc>
                <a:spcPct val="100000"/>
              </a:lnSpc>
              <a:spcAft>
                <a:spcPts val="0"/>
              </a:spcAft>
            </a:pPr>
            <a:r>
              <a:rPr lang="en-US" sz="1400" dirty="0"/>
              <a:t>Azure AD OAuth Endpoints</a:t>
            </a:r>
          </a:p>
        </p:txBody>
      </p:sp>
      <p:grpSp>
        <p:nvGrpSpPr>
          <p:cNvPr id="45" name="Group 44">
            <a:extLst>
              <a:ext uri="{FF2B5EF4-FFF2-40B4-BE49-F238E27FC236}">
                <a16:creationId xmlns:a16="http://schemas.microsoft.com/office/drawing/2014/main" id="{B5441982-AA6B-4686-A040-2B2DA69A31E9}"/>
              </a:ext>
            </a:extLst>
          </p:cNvPr>
          <p:cNvGrpSpPr/>
          <p:nvPr/>
        </p:nvGrpSpPr>
        <p:grpSpPr>
          <a:xfrm>
            <a:off x="5901362" y="3004231"/>
            <a:ext cx="744314" cy="693765"/>
            <a:chOff x="5587507" y="2883826"/>
            <a:chExt cx="488533" cy="455355"/>
          </a:xfrm>
        </p:grpSpPr>
        <p:pic>
          <p:nvPicPr>
            <p:cNvPr id="46" name="Picture 8" descr="D:\ArtWork\_ REAL VISTA STYLE\angled circular sign red white.png">
              <a:extLst>
                <a:ext uri="{FF2B5EF4-FFF2-40B4-BE49-F238E27FC236}">
                  <a16:creationId xmlns:a16="http://schemas.microsoft.com/office/drawing/2014/main" id="{9719C79F-9463-4448-A86A-9CAB1CC860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7507" y="28838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75D8FE9-4AE2-4623-848A-2DC8E1DD40A0}"/>
                </a:ext>
              </a:extLst>
            </p:cNvPr>
            <p:cNvSpPr txBox="1"/>
            <p:nvPr/>
          </p:nvSpPr>
          <p:spPr>
            <a:xfrm>
              <a:off x="5680116" y="2938566"/>
              <a:ext cx="267453" cy="343417"/>
            </a:xfrm>
            <a:prstGeom prst="rect">
              <a:avLst/>
            </a:prstGeom>
            <a:noFill/>
          </p:spPr>
          <p:txBody>
            <a:bodyPr wrap="none" rtlCol="0">
              <a:spAutoFit/>
            </a:bodyPr>
            <a:lstStyle/>
            <a:p>
              <a:pPr algn="ctr" defTabSz="932590"/>
              <a:r>
                <a:rPr lang="en-US" sz="2800" b="1" dirty="0">
                  <a:solidFill>
                    <a:schemeClr val="bg1">
                      <a:lumMod val="50000"/>
                    </a:schemeClr>
                  </a:solidFill>
                  <a:latin typeface="Segoe UI Light" pitchFamily="34" charset="0"/>
                </a:rPr>
                <a:t>C</a:t>
              </a:r>
              <a:endParaRPr lang="en-US" sz="3200" b="1" dirty="0">
                <a:solidFill>
                  <a:schemeClr val="bg1">
                    <a:lumMod val="50000"/>
                  </a:schemeClr>
                </a:solidFill>
                <a:latin typeface="Segoe UI Light" pitchFamily="34" charset="0"/>
              </a:endParaRPr>
            </a:p>
          </p:txBody>
        </p:sp>
      </p:grpSp>
      <p:pic>
        <p:nvPicPr>
          <p:cNvPr id="48" name="Picture 47">
            <a:extLst>
              <a:ext uri="{FF2B5EF4-FFF2-40B4-BE49-F238E27FC236}">
                <a16:creationId xmlns:a16="http://schemas.microsoft.com/office/drawing/2014/main" id="{E4B08532-73F8-4E20-890C-C72FEA03D2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6715" y="5041456"/>
            <a:ext cx="799365" cy="799365"/>
          </a:xfrm>
          <a:prstGeom prst="rect">
            <a:avLst/>
          </a:prstGeom>
        </p:spPr>
      </p:pic>
      <p:grpSp>
        <p:nvGrpSpPr>
          <p:cNvPr id="49" name="Group 48">
            <a:extLst>
              <a:ext uri="{FF2B5EF4-FFF2-40B4-BE49-F238E27FC236}">
                <a16:creationId xmlns:a16="http://schemas.microsoft.com/office/drawing/2014/main" id="{7F302A65-C2A7-452D-BF74-F6AD7BC6231A}"/>
              </a:ext>
            </a:extLst>
          </p:cNvPr>
          <p:cNvGrpSpPr/>
          <p:nvPr/>
        </p:nvGrpSpPr>
        <p:grpSpPr>
          <a:xfrm>
            <a:off x="4985818" y="3009172"/>
            <a:ext cx="744314" cy="693765"/>
            <a:chOff x="5587507" y="2883826"/>
            <a:chExt cx="488533" cy="455355"/>
          </a:xfrm>
        </p:grpSpPr>
        <p:pic>
          <p:nvPicPr>
            <p:cNvPr id="50" name="Picture 8" descr="D:\ArtWork\_ REAL VISTA STYLE\angled circular sign red white.png">
              <a:extLst>
                <a:ext uri="{FF2B5EF4-FFF2-40B4-BE49-F238E27FC236}">
                  <a16:creationId xmlns:a16="http://schemas.microsoft.com/office/drawing/2014/main" id="{C7CD4C8B-4760-4612-A9BA-BB686E9173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7507" y="28838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33E688AB-F162-4F20-88DF-8F978A96798F}"/>
                </a:ext>
              </a:extLst>
            </p:cNvPr>
            <p:cNvSpPr txBox="1"/>
            <p:nvPr/>
          </p:nvSpPr>
          <p:spPr>
            <a:xfrm>
              <a:off x="5692741" y="2938566"/>
              <a:ext cx="242202" cy="343417"/>
            </a:xfrm>
            <a:prstGeom prst="rect">
              <a:avLst/>
            </a:prstGeom>
            <a:noFill/>
          </p:spPr>
          <p:txBody>
            <a:bodyPr wrap="none" rtlCol="0">
              <a:spAutoFit/>
            </a:bodyPr>
            <a:lstStyle/>
            <a:p>
              <a:pPr algn="ctr" defTabSz="932590"/>
              <a:r>
                <a:rPr lang="en-US" sz="2800" b="1" dirty="0">
                  <a:solidFill>
                    <a:schemeClr val="bg1">
                      <a:lumMod val="50000"/>
                    </a:schemeClr>
                  </a:solidFill>
                  <a:latin typeface="Segoe UI Light" pitchFamily="34" charset="0"/>
                </a:rPr>
                <a:t>T</a:t>
              </a:r>
              <a:endParaRPr lang="en-US" sz="3200" b="1" dirty="0">
                <a:solidFill>
                  <a:schemeClr val="bg1">
                    <a:lumMod val="50000"/>
                  </a:schemeClr>
                </a:solidFill>
                <a:latin typeface="Segoe UI Light" pitchFamily="34" charset="0"/>
              </a:endParaRPr>
            </a:p>
          </p:txBody>
        </p:sp>
      </p:grpSp>
      <p:sp>
        <p:nvSpPr>
          <p:cNvPr id="52" name="TextBox 51">
            <a:extLst>
              <a:ext uri="{FF2B5EF4-FFF2-40B4-BE49-F238E27FC236}">
                <a16:creationId xmlns:a16="http://schemas.microsoft.com/office/drawing/2014/main" id="{AB49F5DE-C5F1-4A78-BEC9-C5C4577F3BE4}"/>
              </a:ext>
            </a:extLst>
          </p:cNvPr>
          <p:cNvSpPr txBox="1"/>
          <p:nvPr/>
        </p:nvSpPr>
        <p:spPr>
          <a:xfrm>
            <a:off x="131939" y="5012241"/>
            <a:ext cx="798937" cy="627864"/>
          </a:xfrm>
          <a:prstGeom prst="rect">
            <a:avLst/>
          </a:prstGeom>
          <a:noFill/>
        </p:spPr>
        <p:txBody>
          <a:bodyPr wrap="none" lIns="182880" tIns="146304" rIns="182880" bIns="146304" rtlCol="0">
            <a:spAutoFit/>
          </a:bodyPr>
          <a:lstStyle/>
          <a:p>
            <a:pPr>
              <a:lnSpc>
                <a:spcPct val="90000"/>
              </a:lnSpc>
              <a:spcAft>
                <a:spcPts val="600"/>
              </a:spcAft>
            </a:pPr>
            <a:r>
              <a:rPr lang="fr-FR" sz="1200" dirty="0">
                <a:solidFill>
                  <a:srgbClr val="C00000"/>
                </a:solidFill>
              </a:rPr>
              <a:t>Client </a:t>
            </a:r>
            <a:br>
              <a:rPr lang="fr-FR" sz="1200" dirty="0">
                <a:solidFill>
                  <a:srgbClr val="C00000"/>
                </a:solidFill>
              </a:rPr>
            </a:br>
            <a:r>
              <a:rPr lang="fr-FR" sz="1200" dirty="0">
                <a:solidFill>
                  <a:srgbClr val="C00000"/>
                </a:solidFill>
              </a:rPr>
              <a:t>App</a:t>
            </a:r>
          </a:p>
        </p:txBody>
      </p:sp>
      <p:sp>
        <p:nvSpPr>
          <p:cNvPr id="53" name="TextBox 52">
            <a:extLst>
              <a:ext uri="{FF2B5EF4-FFF2-40B4-BE49-F238E27FC236}">
                <a16:creationId xmlns:a16="http://schemas.microsoft.com/office/drawing/2014/main" id="{6F4DD971-AA2C-4186-8460-94848CF94E36}"/>
              </a:ext>
            </a:extLst>
          </p:cNvPr>
          <p:cNvSpPr txBox="1"/>
          <p:nvPr/>
        </p:nvSpPr>
        <p:spPr>
          <a:xfrm>
            <a:off x="146971" y="1729522"/>
            <a:ext cx="1021818" cy="627864"/>
          </a:xfrm>
          <a:prstGeom prst="rect">
            <a:avLst/>
          </a:prstGeom>
          <a:noFill/>
        </p:spPr>
        <p:txBody>
          <a:bodyPr wrap="none" lIns="182880" tIns="146304" rIns="182880" bIns="146304" rtlCol="0">
            <a:spAutoFit/>
          </a:bodyPr>
          <a:lstStyle/>
          <a:p>
            <a:pPr>
              <a:lnSpc>
                <a:spcPct val="90000"/>
              </a:lnSpc>
              <a:spcAft>
                <a:spcPts val="600"/>
              </a:spcAft>
            </a:pPr>
            <a:r>
              <a:rPr lang="fr-FR" sz="1200" dirty="0">
                <a:solidFill>
                  <a:srgbClr val="C00000"/>
                </a:solidFill>
              </a:rPr>
              <a:t>Resource </a:t>
            </a:r>
            <a:br>
              <a:rPr lang="fr-FR" sz="1200" dirty="0">
                <a:solidFill>
                  <a:srgbClr val="C00000"/>
                </a:solidFill>
              </a:rPr>
            </a:br>
            <a:r>
              <a:rPr lang="fr-FR" sz="1200" dirty="0" err="1">
                <a:solidFill>
                  <a:srgbClr val="C00000"/>
                </a:solidFill>
              </a:rPr>
              <a:t>Owner</a:t>
            </a:r>
            <a:endParaRPr lang="fr-FR" sz="1200" dirty="0">
              <a:solidFill>
                <a:srgbClr val="C00000"/>
              </a:solidFill>
            </a:endParaRPr>
          </a:p>
        </p:txBody>
      </p:sp>
      <p:sp>
        <p:nvSpPr>
          <p:cNvPr id="54" name="TextBox 53">
            <a:extLst>
              <a:ext uri="{FF2B5EF4-FFF2-40B4-BE49-F238E27FC236}">
                <a16:creationId xmlns:a16="http://schemas.microsoft.com/office/drawing/2014/main" id="{F0B8D1DC-0972-4BE5-9AE0-794773369510}"/>
              </a:ext>
            </a:extLst>
          </p:cNvPr>
          <p:cNvSpPr txBox="1"/>
          <p:nvPr/>
        </p:nvSpPr>
        <p:spPr>
          <a:xfrm>
            <a:off x="5818692" y="1564007"/>
            <a:ext cx="1329531" cy="627864"/>
          </a:xfrm>
          <a:prstGeom prst="rect">
            <a:avLst/>
          </a:prstGeom>
          <a:noFill/>
        </p:spPr>
        <p:txBody>
          <a:bodyPr wrap="none" lIns="182880" tIns="146304" rIns="182880" bIns="146304" rtlCol="0">
            <a:spAutoFit/>
          </a:bodyPr>
          <a:lstStyle/>
          <a:p>
            <a:pPr>
              <a:lnSpc>
                <a:spcPct val="90000"/>
              </a:lnSpc>
              <a:spcAft>
                <a:spcPts val="600"/>
              </a:spcAft>
            </a:pPr>
            <a:r>
              <a:rPr lang="fr-FR" sz="1200" dirty="0" err="1">
                <a:solidFill>
                  <a:srgbClr val="C00000"/>
                </a:solidFill>
              </a:rPr>
              <a:t>Authorization</a:t>
            </a:r>
            <a:r>
              <a:rPr lang="fr-FR" sz="1200" dirty="0">
                <a:solidFill>
                  <a:srgbClr val="C00000"/>
                </a:solidFill>
              </a:rPr>
              <a:t> </a:t>
            </a:r>
            <a:br>
              <a:rPr lang="fr-FR" sz="1200" dirty="0">
                <a:solidFill>
                  <a:srgbClr val="C00000"/>
                </a:solidFill>
              </a:rPr>
            </a:br>
            <a:r>
              <a:rPr lang="fr-FR" sz="1200" dirty="0">
                <a:solidFill>
                  <a:srgbClr val="C00000"/>
                </a:solidFill>
              </a:rPr>
              <a:t>Server</a:t>
            </a:r>
          </a:p>
        </p:txBody>
      </p:sp>
      <p:sp>
        <p:nvSpPr>
          <p:cNvPr id="55" name="TextBox 54">
            <a:extLst>
              <a:ext uri="{FF2B5EF4-FFF2-40B4-BE49-F238E27FC236}">
                <a16:creationId xmlns:a16="http://schemas.microsoft.com/office/drawing/2014/main" id="{E01C15EB-CC8E-4FF7-9D30-ED6B654585BF}"/>
              </a:ext>
            </a:extLst>
          </p:cNvPr>
          <p:cNvSpPr txBox="1"/>
          <p:nvPr/>
        </p:nvSpPr>
        <p:spPr>
          <a:xfrm>
            <a:off x="5939032" y="4798078"/>
            <a:ext cx="1021818" cy="627864"/>
          </a:xfrm>
          <a:prstGeom prst="rect">
            <a:avLst/>
          </a:prstGeom>
          <a:noFill/>
        </p:spPr>
        <p:txBody>
          <a:bodyPr wrap="none" lIns="182880" tIns="146304" rIns="182880" bIns="146304" rtlCol="0">
            <a:spAutoFit/>
          </a:bodyPr>
          <a:lstStyle/>
          <a:p>
            <a:pPr>
              <a:lnSpc>
                <a:spcPct val="90000"/>
              </a:lnSpc>
              <a:spcAft>
                <a:spcPts val="600"/>
              </a:spcAft>
            </a:pPr>
            <a:r>
              <a:rPr lang="fr-FR" sz="1200" dirty="0">
                <a:solidFill>
                  <a:srgbClr val="C00000"/>
                </a:solidFill>
              </a:rPr>
              <a:t>Resource </a:t>
            </a:r>
            <a:br>
              <a:rPr lang="fr-FR" sz="1200" dirty="0">
                <a:solidFill>
                  <a:srgbClr val="C00000"/>
                </a:solidFill>
              </a:rPr>
            </a:br>
            <a:r>
              <a:rPr lang="fr-FR" sz="1200" dirty="0">
                <a:solidFill>
                  <a:srgbClr val="C00000"/>
                </a:solidFill>
              </a:rPr>
              <a:t>Server</a:t>
            </a:r>
          </a:p>
        </p:txBody>
      </p:sp>
    </p:spTree>
    <p:extLst>
      <p:ext uri="{BB962C8B-B14F-4D97-AF65-F5344CB8AC3E}">
        <p14:creationId xmlns:p14="http://schemas.microsoft.com/office/powerpoint/2010/main" val="2502108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animEffect transition="in" filter="fade">
                                      <p:cBhvr>
                                        <p:cTn id="31" dur="500"/>
                                        <p:tgtEl>
                                          <p:spTgt spid="1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3" end="3"/>
                                            </p:txEl>
                                          </p:spTgt>
                                        </p:tgtEl>
                                        <p:attrNameLst>
                                          <p:attrName>style.visibility</p:attrName>
                                        </p:attrNameLst>
                                      </p:cBhvr>
                                      <p:to>
                                        <p:strVal val="visible"/>
                                      </p:to>
                                    </p:set>
                                    <p:animEffect transition="in" filter="fade">
                                      <p:cBhvr>
                                        <p:cTn id="41" dur="500"/>
                                        <p:tgtEl>
                                          <p:spTgt spid="16">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right)">
                                      <p:cBhvr>
                                        <p:cTn id="50" dur="500"/>
                                        <p:tgtEl>
                                          <p:spTgt spid="27"/>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up)">
                                      <p:cBhvr>
                                        <p:cTn id="54" dur="500"/>
                                        <p:tgtEl>
                                          <p:spTgt spid="28"/>
                                        </p:tgtEl>
                                      </p:cBhvr>
                                    </p:animEffect>
                                  </p:childTnLst>
                                </p:cTn>
                              </p:par>
                            </p:childTnLst>
                          </p:cTn>
                        </p:par>
                        <p:par>
                          <p:cTn id="55" fill="hold">
                            <p:stCondLst>
                              <p:cond delay="1500"/>
                            </p:stCondLst>
                            <p:childTnLst>
                              <p:par>
                                <p:cTn id="56" presetID="42" presetClass="path" presetSubtype="0" accel="50000" decel="50000" fill="hold" nodeType="afterEffect">
                                  <p:stCondLst>
                                    <p:cond delay="0"/>
                                  </p:stCondLst>
                                  <p:childTnLst>
                                    <p:animMotion origin="layout" path="M -5.61654E-8 -2.41943E-6 L -0.35895 -0.08579 " pathEditMode="relative" rAng="0" ptsTypes="AA">
                                      <p:cBhvr>
                                        <p:cTn id="57" dur="2000" fill="hold"/>
                                        <p:tgtEl>
                                          <p:spTgt spid="45"/>
                                        </p:tgtEl>
                                        <p:attrNameLst>
                                          <p:attrName>ppt_x</p:attrName>
                                          <p:attrName>ppt_y</p:attrName>
                                        </p:attrNameLst>
                                      </p:cBhvr>
                                      <p:rCtr x="-17947" y="-4290"/>
                                    </p:animMotion>
                                  </p:childTnLst>
                                </p:cTn>
                              </p:par>
                            </p:childTnLst>
                          </p:cTn>
                        </p:par>
                        <p:par>
                          <p:cTn id="58" fill="hold">
                            <p:stCondLst>
                              <p:cond delay="3500"/>
                            </p:stCondLst>
                            <p:childTnLst>
                              <p:par>
                                <p:cTn id="59" presetID="42" presetClass="path" presetSubtype="0" accel="50000" decel="50000" fill="hold" nodeType="afterEffect">
                                  <p:stCondLst>
                                    <p:cond delay="0"/>
                                  </p:stCondLst>
                                  <p:childTnLst>
                                    <p:animMotion origin="layout" path="M -0.35895 -0.08579 L -0.35767 0.25851 " pathEditMode="relative" rAng="0" ptsTypes="AA">
                                      <p:cBhvr>
                                        <p:cTn id="60" dur="2000" fill="hold"/>
                                        <p:tgtEl>
                                          <p:spTgt spid="45"/>
                                        </p:tgtEl>
                                        <p:attrNameLst>
                                          <p:attrName>ppt_x</p:attrName>
                                          <p:attrName>ppt_y</p:attrName>
                                        </p:attrNameLst>
                                      </p:cBhvr>
                                      <p:rCtr x="64" y="17204"/>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xEl>
                                              <p:pRg st="4" end="4"/>
                                            </p:txEl>
                                          </p:spTgt>
                                        </p:tgtEl>
                                        <p:attrNameLst>
                                          <p:attrName>style.visibility</p:attrName>
                                        </p:attrNameLst>
                                      </p:cBhvr>
                                      <p:to>
                                        <p:strVal val="visible"/>
                                      </p:to>
                                    </p:set>
                                    <p:animEffect transition="in" filter="fade">
                                      <p:cBhvr>
                                        <p:cTn id="65" dur="500"/>
                                        <p:tgtEl>
                                          <p:spTgt spid="16">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500"/>
                                        <p:tgtEl>
                                          <p:spTgt spid="48"/>
                                        </p:tgtEl>
                                      </p:cBhvr>
                                    </p:animEffect>
                                  </p:childTnLst>
                                </p:cTn>
                              </p:par>
                            </p:childTnLst>
                          </p:cTn>
                        </p:par>
                        <p:par>
                          <p:cTn id="75" fill="hold">
                            <p:stCondLst>
                              <p:cond delay="1000"/>
                            </p:stCondLst>
                            <p:childTnLst>
                              <p:par>
                                <p:cTn id="76" presetID="42" presetClass="path" presetSubtype="0" accel="50000" decel="50000" fill="hold" nodeType="afterEffect">
                                  <p:stCondLst>
                                    <p:cond delay="0"/>
                                  </p:stCondLst>
                                  <p:childTnLst>
                                    <p:animMotion origin="layout" path="M -0.35767 0.25851 L -0.09778 -0.05311 " pathEditMode="relative" rAng="0" ptsTypes="AA">
                                      <p:cBhvr>
                                        <p:cTn id="77" dur="2000" fill="hold"/>
                                        <p:tgtEl>
                                          <p:spTgt spid="45"/>
                                        </p:tgtEl>
                                        <p:attrNameLst>
                                          <p:attrName>ppt_x</p:attrName>
                                          <p:attrName>ppt_y</p:attrName>
                                        </p:attrNameLst>
                                      </p:cBhvr>
                                      <p:rCtr x="12995" y="-15592"/>
                                    </p:animMotion>
                                  </p:childTnLst>
                                </p:cTn>
                              </p:par>
                              <p:par>
                                <p:cTn id="78" presetID="42" presetClass="path" presetSubtype="0" accel="50000" decel="50000" fill="hold" nodeType="withEffect">
                                  <p:stCondLst>
                                    <p:cond delay="0"/>
                                  </p:stCondLst>
                                  <p:childTnLst>
                                    <p:animMotion origin="layout" path="M 2.68062E-6 -2.99591E-6 L 0.25364 -0.31593 " pathEditMode="relative" rAng="0" ptsTypes="AA">
                                      <p:cBhvr>
                                        <p:cTn id="79" dur="2000" fill="hold"/>
                                        <p:tgtEl>
                                          <p:spTgt spid="48"/>
                                        </p:tgtEl>
                                        <p:attrNameLst>
                                          <p:attrName>ppt_x</p:attrName>
                                          <p:attrName>ppt_y</p:attrName>
                                        </p:attrNameLst>
                                      </p:cBhvr>
                                      <p:rCtr x="12676" y="-15797"/>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6">
                                            <p:txEl>
                                              <p:pRg st="5" end="5"/>
                                            </p:txEl>
                                          </p:spTgt>
                                        </p:tgtEl>
                                        <p:attrNameLst>
                                          <p:attrName>style.visibility</p:attrName>
                                        </p:attrNameLst>
                                      </p:cBhvr>
                                      <p:to>
                                        <p:strVal val="visible"/>
                                      </p:to>
                                    </p:set>
                                    <p:animEffect transition="in" filter="fade">
                                      <p:cBhvr>
                                        <p:cTn id="84" dur="500"/>
                                        <p:tgtEl>
                                          <p:spTgt spid="16">
                                            <p:txEl>
                                              <p:pRg st="5" end="5"/>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48"/>
                                        </p:tgtEl>
                                      </p:cBhvr>
                                    </p:animEffect>
                                    <p:set>
                                      <p:cBhvr>
                                        <p:cTn id="89" dur="1" fill="hold">
                                          <p:stCondLst>
                                            <p:cond delay="499"/>
                                          </p:stCondLst>
                                        </p:cTn>
                                        <p:tgtEl>
                                          <p:spTgt spid="4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45"/>
                                        </p:tgtEl>
                                      </p:cBhvr>
                                    </p:animEffect>
                                    <p:set>
                                      <p:cBhvr>
                                        <p:cTn id="92" dur="1" fill="hold">
                                          <p:stCondLst>
                                            <p:cond delay="499"/>
                                          </p:stCondLst>
                                        </p:cTn>
                                        <p:tgtEl>
                                          <p:spTgt spid="45"/>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fade">
                                      <p:cBhvr>
                                        <p:cTn id="96" dur="500"/>
                                        <p:tgtEl>
                                          <p:spTgt spid="49"/>
                                        </p:tgtEl>
                                      </p:cBhvr>
                                    </p:animEffect>
                                  </p:childTnLst>
                                </p:cTn>
                              </p:par>
                            </p:childTnLst>
                          </p:cTn>
                        </p:par>
                        <p:par>
                          <p:cTn id="97" fill="hold">
                            <p:stCondLst>
                              <p:cond delay="1000"/>
                            </p:stCondLst>
                            <p:childTnLst>
                              <p:par>
                                <p:cTn id="98" presetID="22" presetClass="entr" presetSubtype="2" fill="hold" nodeType="after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wipe(right)">
                                      <p:cBhvr>
                                        <p:cTn id="100" dur="500"/>
                                        <p:tgtEl>
                                          <p:spTgt spid="34"/>
                                        </p:tgtEl>
                                      </p:cBhvr>
                                    </p:animEffect>
                                  </p:childTnLst>
                                </p:cTn>
                              </p:par>
                            </p:childTnLst>
                          </p:cTn>
                        </p:par>
                        <p:par>
                          <p:cTn id="101" fill="hold">
                            <p:stCondLst>
                              <p:cond delay="1500"/>
                            </p:stCondLst>
                            <p:childTnLst>
                              <p:par>
                                <p:cTn id="102" presetID="42" presetClass="path" presetSubtype="0" accel="50000" decel="50000" fill="hold" nodeType="afterEffect">
                                  <p:stCondLst>
                                    <p:cond delay="0"/>
                                  </p:stCondLst>
                                  <p:childTnLst>
                                    <p:animMotion origin="layout" path="M -4.39877E-6 -2.72356E-7 L -0.28414 0.25783 " pathEditMode="relative" rAng="0" ptsTypes="AA">
                                      <p:cBhvr>
                                        <p:cTn id="103" dur="2000" fill="hold"/>
                                        <p:tgtEl>
                                          <p:spTgt spid="49"/>
                                        </p:tgtEl>
                                        <p:attrNameLst>
                                          <p:attrName>ppt_x</p:attrName>
                                          <p:attrName>ppt_y</p:attrName>
                                        </p:attrNameLst>
                                      </p:cBhvr>
                                      <p:rCtr x="-14207" y="1289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6">
                                            <p:txEl>
                                              <p:pRg st="6" end="6"/>
                                            </p:txEl>
                                          </p:spTgt>
                                        </p:tgtEl>
                                        <p:attrNameLst>
                                          <p:attrName>style.visibility</p:attrName>
                                        </p:attrNameLst>
                                      </p:cBhvr>
                                      <p:to>
                                        <p:strVal val="visible"/>
                                      </p:to>
                                    </p:set>
                                    <p:animEffect transition="in" filter="fade">
                                      <p:cBhvr>
                                        <p:cTn id="108" dur="500"/>
                                        <p:tgtEl>
                                          <p:spTgt spid="16">
                                            <p:txEl>
                                              <p:pRg st="6" end="6"/>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wipe(left)">
                                      <p:cBhvr>
                                        <p:cTn id="113" dur="500"/>
                                        <p:tgtEl>
                                          <p:spTgt spid="37"/>
                                        </p:tgtEl>
                                      </p:cBhvr>
                                    </p:animEffect>
                                  </p:childTnLst>
                                </p:cTn>
                              </p:par>
                            </p:childTnLst>
                          </p:cTn>
                        </p:par>
                        <p:par>
                          <p:cTn id="114" fill="hold">
                            <p:stCondLst>
                              <p:cond delay="500"/>
                            </p:stCondLst>
                            <p:childTnLst>
                              <p:par>
                                <p:cTn id="115" presetID="42" presetClass="path" presetSubtype="0" accel="50000" decel="50000" fill="hold" nodeType="afterEffect">
                                  <p:stCondLst>
                                    <p:cond delay="0"/>
                                  </p:stCondLst>
                                  <p:childTnLst>
                                    <p:animMotion origin="layout" path="M -0.28414 0.25783 L -0.01378 0.32093 " pathEditMode="relative" rAng="0" ptsTypes="AA">
                                      <p:cBhvr>
                                        <p:cTn id="116" dur="2000" fill="hold"/>
                                        <p:tgtEl>
                                          <p:spTgt spid="49"/>
                                        </p:tgtEl>
                                        <p:attrNameLst>
                                          <p:attrName>ppt_x</p:attrName>
                                          <p:attrName>ppt_y</p:attrName>
                                        </p:attrNameLst>
                                      </p:cBhvr>
                                      <p:rCtr x="13518" y="31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C91A7F-907E-41CB-A21B-E811B94AE2F1}"/>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11</a:t>
            </a:fld>
            <a:endParaRPr lang="en-US" dirty="0"/>
          </a:p>
        </p:txBody>
      </p:sp>
      <p:sp>
        <p:nvSpPr>
          <p:cNvPr id="3" name="Text Placeholder 2">
            <a:extLst>
              <a:ext uri="{FF2B5EF4-FFF2-40B4-BE49-F238E27FC236}">
                <a16:creationId xmlns:a16="http://schemas.microsoft.com/office/drawing/2014/main" id="{57CB79F6-304A-45AC-A784-4DE891DEA0C2}"/>
              </a:ext>
            </a:extLst>
          </p:cNvPr>
          <p:cNvSpPr>
            <a:spLocks noGrp="1"/>
          </p:cNvSpPr>
          <p:nvPr>
            <p:ph type="body" sz="quarter" idx="13"/>
          </p:nvPr>
        </p:nvSpPr>
        <p:spPr/>
        <p:txBody>
          <a:bodyPr/>
          <a:lstStyle/>
          <a:p>
            <a:r>
              <a:rPr lang="en-US" b="1" dirty="0"/>
              <a:t>Client Credentials </a:t>
            </a:r>
            <a:r>
              <a:rPr lang="en-US" dirty="0"/>
              <a:t>Flow Summary</a:t>
            </a:r>
            <a:endParaRPr lang="fr-FR" dirty="0"/>
          </a:p>
        </p:txBody>
      </p:sp>
      <p:grpSp>
        <p:nvGrpSpPr>
          <p:cNvPr id="6" name="Group 5">
            <a:extLst>
              <a:ext uri="{FF2B5EF4-FFF2-40B4-BE49-F238E27FC236}">
                <a16:creationId xmlns:a16="http://schemas.microsoft.com/office/drawing/2014/main" id="{B52F96A4-C2AA-4F4F-B221-34DD11FBF447}"/>
              </a:ext>
            </a:extLst>
          </p:cNvPr>
          <p:cNvGrpSpPr/>
          <p:nvPr/>
        </p:nvGrpSpPr>
        <p:grpSpPr>
          <a:xfrm>
            <a:off x="320090" y="1586570"/>
            <a:ext cx="2548992" cy="1809487"/>
            <a:chOff x="318867" y="1394097"/>
            <a:chExt cx="2548992" cy="1809487"/>
          </a:xfrm>
        </p:grpSpPr>
        <p:pic>
          <p:nvPicPr>
            <p:cNvPr id="7" name="Picture 6">
              <a:extLst>
                <a:ext uri="{FF2B5EF4-FFF2-40B4-BE49-F238E27FC236}">
                  <a16:creationId xmlns:a16="http://schemas.microsoft.com/office/drawing/2014/main" id="{A20DB568-70F6-44BD-AFEE-D14E88EE06AB}"/>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bwMode="auto">
            <a:xfrm>
              <a:off x="318867" y="1394097"/>
              <a:ext cx="2548992" cy="1371600"/>
            </a:xfrm>
            <a:prstGeom prst="rect">
              <a:avLst/>
            </a:prstGeom>
            <a:noFill/>
            <a:extLst/>
          </p:spPr>
        </p:pic>
        <p:sp>
          <p:nvSpPr>
            <p:cNvPr id="8" name="TextBox 7">
              <a:extLst>
                <a:ext uri="{FF2B5EF4-FFF2-40B4-BE49-F238E27FC236}">
                  <a16:creationId xmlns:a16="http://schemas.microsoft.com/office/drawing/2014/main" id="{7D9645B4-C1D9-4A40-88B1-10DB0F0168DB}"/>
                </a:ext>
              </a:extLst>
            </p:cNvPr>
            <p:cNvSpPr txBox="1"/>
            <p:nvPr/>
          </p:nvSpPr>
          <p:spPr>
            <a:xfrm>
              <a:off x="710919" y="2686519"/>
              <a:ext cx="203857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Address Book App</a:t>
              </a:r>
            </a:p>
          </p:txBody>
        </p:sp>
      </p:grpSp>
      <p:grpSp>
        <p:nvGrpSpPr>
          <p:cNvPr id="9" name="Group 8">
            <a:extLst>
              <a:ext uri="{FF2B5EF4-FFF2-40B4-BE49-F238E27FC236}">
                <a16:creationId xmlns:a16="http://schemas.microsoft.com/office/drawing/2014/main" id="{80C2F9AB-DE79-46C9-9EBC-E06110EAA123}"/>
              </a:ext>
            </a:extLst>
          </p:cNvPr>
          <p:cNvGrpSpPr/>
          <p:nvPr/>
        </p:nvGrpSpPr>
        <p:grpSpPr>
          <a:xfrm>
            <a:off x="960437" y="4508537"/>
            <a:ext cx="1639898" cy="1355817"/>
            <a:chOff x="1466757" y="3821834"/>
            <a:chExt cx="1580151" cy="1356010"/>
          </a:xfrm>
        </p:grpSpPr>
        <p:pic>
          <p:nvPicPr>
            <p:cNvPr id="10" name="Picture 9">
              <a:extLst>
                <a:ext uri="{FF2B5EF4-FFF2-40B4-BE49-F238E27FC236}">
                  <a16:creationId xmlns:a16="http://schemas.microsoft.com/office/drawing/2014/main" id="{0D8E5F1E-85CC-42B4-80B7-BD09F6D1D3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flipH="1">
              <a:off x="1466757" y="3821834"/>
              <a:ext cx="1306760" cy="13560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7D9CCCF-068B-4BB6-B20C-F25A3384D71F}"/>
                </a:ext>
              </a:extLst>
            </p:cNvPr>
            <p:cNvSpPr txBox="1"/>
            <p:nvPr/>
          </p:nvSpPr>
          <p:spPr>
            <a:xfrm>
              <a:off x="2385202" y="4316533"/>
              <a:ext cx="661706" cy="461731"/>
            </a:xfrm>
            <a:prstGeom prst="rect">
              <a:avLst/>
            </a:prstGeom>
            <a:noFill/>
          </p:spPr>
          <p:txBody>
            <a:bodyPr wrap="none" lIns="182880" tIns="146304" rIns="182880" bIns="146304" rtlCol="0">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r>
                <a:rPr lang="en-US" sz="1200" dirty="0"/>
                <a:t>John</a:t>
              </a:r>
            </a:p>
          </p:txBody>
        </p:sp>
      </p:grpSp>
      <p:grpSp>
        <p:nvGrpSpPr>
          <p:cNvPr id="12" name="Group 11">
            <a:extLst>
              <a:ext uri="{FF2B5EF4-FFF2-40B4-BE49-F238E27FC236}">
                <a16:creationId xmlns:a16="http://schemas.microsoft.com/office/drawing/2014/main" id="{1C21FA43-1672-47BD-BE49-4DB5F02257B2}"/>
              </a:ext>
            </a:extLst>
          </p:cNvPr>
          <p:cNvGrpSpPr/>
          <p:nvPr/>
        </p:nvGrpSpPr>
        <p:grpSpPr>
          <a:xfrm>
            <a:off x="4911727" y="1313652"/>
            <a:ext cx="1830181" cy="2054082"/>
            <a:chOff x="6816727" y="1359892"/>
            <a:chExt cx="1830181" cy="2054082"/>
          </a:xfrm>
        </p:grpSpPr>
        <p:pic>
          <p:nvPicPr>
            <p:cNvPr id="13" name="Picture 12">
              <a:extLst>
                <a:ext uri="{FF2B5EF4-FFF2-40B4-BE49-F238E27FC236}">
                  <a16:creationId xmlns:a16="http://schemas.microsoft.com/office/drawing/2014/main" id="{A71BB73E-185D-4D9B-9EBF-86DBE49AD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7837" y="1788577"/>
              <a:ext cx="1625397" cy="1625397"/>
            </a:xfrm>
            <a:prstGeom prst="rect">
              <a:avLst/>
            </a:prstGeom>
          </p:spPr>
        </p:pic>
        <p:sp>
          <p:nvSpPr>
            <p:cNvPr id="14" name="TextBox 13">
              <a:extLst>
                <a:ext uri="{FF2B5EF4-FFF2-40B4-BE49-F238E27FC236}">
                  <a16:creationId xmlns:a16="http://schemas.microsoft.com/office/drawing/2014/main" id="{48250820-D793-4BA9-9EF8-906CAAD6F286}"/>
                </a:ext>
              </a:extLst>
            </p:cNvPr>
            <p:cNvSpPr txBox="1"/>
            <p:nvPr/>
          </p:nvSpPr>
          <p:spPr>
            <a:xfrm>
              <a:off x="6816727" y="1359892"/>
              <a:ext cx="183018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Azure AD Graph</a:t>
              </a:r>
            </a:p>
          </p:txBody>
        </p:sp>
      </p:grpSp>
      <p:grpSp>
        <p:nvGrpSpPr>
          <p:cNvPr id="15" name="Group 14">
            <a:extLst>
              <a:ext uri="{FF2B5EF4-FFF2-40B4-BE49-F238E27FC236}">
                <a16:creationId xmlns:a16="http://schemas.microsoft.com/office/drawing/2014/main" id="{AB58C663-CF14-4E26-826C-34179BC251FB}"/>
              </a:ext>
            </a:extLst>
          </p:cNvPr>
          <p:cNvGrpSpPr/>
          <p:nvPr/>
        </p:nvGrpSpPr>
        <p:grpSpPr>
          <a:xfrm>
            <a:off x="3898474" y="4318545"/>
            <a:ext cx="3202840" cy="1820683"/>
            <a:chOff x="5945389" y="4142302"/>
            <a:chExt cx="3202840" cy="1820683"/>
          </a:xfrm>
        </p:grpSpPr>
        <p:grpSp>
          <p:nvGrpSpPr>
            <p:cNvPr id="16" name="Group 15">
              <a:extLst>
                <a:ext uri="{FF2B5EF4-FFF2-40B4-BE49-F238E27FC236}">
                  <a16:creationId xmlns:a16="http://schemas.microsoft.com/office/drawing/2014/main" id="{1E541BCE-D3C3-482A-9584-17E5A6121038}"/>
                </a:ext>
              </a:extLst>
            </p:cNvPr>
            <p:cNvGrpSpPr/>
            <p:nvPr/>
          </p:nvGrpSpPr>
          <p:grpSpPr>
            <a:xfrm>
              <a:off x="6599237" y="4142302"/>
              <a:ext cx="2548992" cy="1371600"/>
              <a:chOff x="6407772" y="3725862"/>
              <a:chExt cx="2548992" cy="1371600"/>
            </a:xfrm>
          </p:grpSpPr>
          <p:pic>
            <p:nvPicPr>
              <p:cNvPr id="18" name="Picture 17">
                <a:extLst>
                  <a:ext uri="{FF2B5EF4-FFF2-40B4-BE49-F238E27FC236}">
                    <a16:creationId xmlns:a16="http://schemas.microsoft.com/office/drawing/2014/main" id="{D5EFA5F9-CD1E-4B1E-B036-5FD37265AAC4}"/>
                  </a:ext>
                </a:extLst>
              </p:cNvPr>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bwMode="auto">
              <a:xfrm>
                <a:off x="6407772" y="3725862"/>
                <a:ext cx="2548992" cy="1371600"/>
              </a:xfrm>
              <a:prstGeom prst="rect">
                <a:avLst/>
              </a:prstGeom>
              <a:noFill/>
              <a:extLst/>
            </p:spPr>
          </p:pic>
          <p:pic>
            <p:nvPicPr>
              <p:cNvPr id="19" name="Picture 18">
                <a:extLst>
                  <a:ext uri="{FF2B5EF4-FFF2-40B4-BE49-F238E27FC236}">
                    <a16:creationId xmlns:a16="http://schemas.microsoft.com/office/drawing/2014/main" id="{7C5BA13B-560F-4FFD-A173-056B0BFB319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7513637" y="4066168"/>
                <a:ext cx="998740" cy="99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TextBox 16">
              <a:extLst>
                <a:ext uri="{FF2B5EF4-FFF2-40B4-BE49-F238E27FC236}">
                  <a16:creationId xmlns:a16="http://schemas.microsoft.com/office/drawing/2014/main" id="{5F8F8639-6CAC-49E6-A90E-493382A80AD8}"/>
                </a:ext>
              </a:extLst>
            </p:cNvPr>
            <p:cNvSpPr txBox="1"/>
            <p:nvPr/>
          </p:nvSpPr>
          <p:spPr>
            <a:xfrm>
              <a:off x="5945389" y="5335121"/>
              <a:ext cx="1462132" cy="627864"/>
            </a:xfrm>
            <a:prstGeom prst="rect">
              <a:avLst/>
            </a:prstGeom>
            <a:noFill/>
          </p:spPr>
          <p:txBody>
            <a:bodyPr wrap="none" lIns="182880" tIns="146304" rIns="182880" bIns="146304" rtlCol="0">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r>
                <a:rPr lang="en-US" sz="1200" dirty="0"/>
                <a:t>Azure AD </a:t>
              </a:r>
              <a:br>
                <a:rPr lang="en-US" sz="1200" dirty="0"/>
              </a:br>
              <a:r>
                <a:rPr lang="en-US" sz="1200" dirty="0"/>
                <a:t>OAuth Endpoint</a:t>
              </a:r>
            </a:p>
          </p:txBody>
        </p:sp>
      </p:grpSp>
      <p:cxnSp>
        <p:nvCxnSpPr>
          <p:cNvPr id="20" name="Straight Arrow Connector 19">
            <a:extLst>
              <a:ext uri="{FF2B5EF4-FFF2-40B4-BE49-F238E27FC236}">
                <a16:creationId xmlns:a16="http://schemas.microsoft.com/office/drawing/2014/main" id="{228EC2BC-F7EE-4521-87F1-EF67FF0BBDE0}"/>
              </a:ext>
            </a:extLst>
          </p:cNvPr>
          <p:cNvCxnSpPr/>
          <p:nvPr/>
        </p:nvCxnSpPr>
        <p:spPr>
          <a:xfrm>
            <a:off x="3017837" y="2450924"/>
            <a:ext cx="182880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449E78-4AF3-4005-BEDA-A2C93DBB9937}"/>
              </a:ext>
            </a:extLst>
          </p:cNvPr>
          <p:cNvCxnSpPr/>
          <p:nvPr/>
        </p:nvCxnSpPr>
        <p:spPr>
          <a:xfrm flipV="1">
            <a:off x="1638521" y="3306363"/>
            <a:ext cx="0" cy="11447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 Placeholder 5">
            <a:extLst>
              <a:ext uri="{FF2B5EF4-FFF2-40B4-BE49-F238E27FC236}">
                <a16:creationId xmlns:a16="http://schemas.microsoft.com/office/drawing/2014/main" id="{3400D4A2-29E1-426D-BAA1-D5D1C9685424}"/>
              </a:ext>
            </a:extLst>
          </p:cNvPr>
          <p:cNvSpPr txBox="1">
            <a:spLocks/>
          </p:cNvSpPr>
          <p:nvPr/>
        </p:nvSpPr>
        <p:spPr>
          <a:xfrm>
            <a:off x="7980640" y="1830716"/>
            <a:ext cx="4297207" cy="47060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00000"/>
              </a:lnSpc>
              <a:spcBef>
                <a:spcPts val="1800"/>
              </a:spcBef>
              <a:buFont typeface="+mj-lt"/>
              <a:buAutoNum type="arabicPeriod"/>
            </a:pPr>
            <a:r>
              <a:rPr lang="en-US" sz="1600" dirty="0">
                <a:latin typeface="+mn-lt"/>
              </a:rPr>
              <a:t>John uses Client app (Address book app)</a:t>
            </a:r>
          </a:p>
          <a:p>
            <a:pPr marL="514350" indent="-514350">
              <a:lnSpc>
                <a:spcPct val="100000"/>
              </a:lnSpc>
              <a:spcBef>
                <a:spcPts val="1800"/>
              </a:spcBef>
              <a:buFont typeface="+mj-lt"/>
              <a:buAutoNum type="arabicPeriod"/>
            </a:pPr>
            <a:r>
              <a:rPr lang="en-US" sz="1600" dirty="0">
                <a:latin typeface="+mn-lt"/>
              </a:rPr>
              <a:t>Client App (</a:t>
            </a:r>
            <a:r>
              <a:rPr lang="en-US" sz="1600" b="1" dirty="0">
                <a:latin typeface="+mn-lt"/>
              </a:rPr>
              <a:t>using its own creds </a:t>
            </a:r>
            <a:r>
              <a:rPr lang="en-US" sz="1600" dirty="0">
                <a:latin typeface="+mn-lt"/>
              </a:rPr>
              <a:t>: a shared secret or certificate) authenticates to OAuth Server (Azure AD)</a:t>
            </a:r>
          </a:p>
          <a:p>
            <a:pPr marL="514350" indent="-514350">
              <a:lnSpc>
                <a:spcPct val="100000"/>
              </a:lnSpc>
              <a:spcBef>
                <a:spcPts val="1800"/>
              </a:spcBef>
              <a:buFont typeface="+mj-lt"/>
              <a:buAutoNum type="arabicPeriod"/>
            </a:pPr>
            <a:r>
              <a:rPr lang="en-US" sz="1600" dirty="0" err="1">
                <a:latin typeface="+mn-lt"/>
              </a:rPr>
              <a:t>OAuth</a:t>
            </a:r>
            <a:r>
              <a:rPr lang="en-US" sz="1600" dirty="0">
                <a:latin typeface="+mn-lt"/>
              </a:rPr>
              <a:t> Server provides access token to Client</a:t>
            </a:r>
          </a:p>
          <a:p>
            <a:pPr marL="514350" indent="-514350">
              <a:lnSpc>
                <a:spcPct val="100000"/>
              </a:lnSpc>
              <a:spcBef>
                <a:spcPts val="1800"/>
              </a:spcBef>
              <a:buFont typeface="+mj-lt"/>
              <a:buAutoNum type="arabicPeriod"/>
            </a:pPr>
            <a:r>
              <a:rPr lang="en-US" sz="1600" dirty="0">
                <a:latin typeface="+mn-lt"/>
              </a:rPr>
              <a:t>Client calls Resource (Web Service) with access token in header</a:t>
            </a:r>
          </a:p>
        </p:txBody>
      </p:sp>
      <p:cxnSp>
        <p:nvCxnSpPr>
          <p:cNvPr id="23" name="Straight Arrow Connector 22">
            <a:extLst>
              <a:ext uri="{FF2B5EF4-FFF2-40B4-BE49-F238E27FC236}">
                <a16:creationId xmlns:a16="http://schemas.microsoft.com/office/drawing/2014/main" id="{55B5C12F-D445-4F65-8908-FCF798ACC3EA}"/>
              </a:ext>
            </a:extLst>
          </p:cNvPr>
          <p:cNvCxnSpPr/>
          <p:nvPr/>
        </p:nvCxnSpPr>
        <p:spPr>
          <a:xfrm>
            <a:off x="2674909" y="2998830"/>
            <a:ext cx="1981200" cy="175979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961366-9F56-4DE4-A2AF-D42E303DD815}"/>
              </a:ext>
            </a:extLst>
          </p:cNvPr>
          <p:cNvCxnSpPr/>
          <p:nvPr/>
        </p:nvCxnSpPr>
        <p:spPr>
          <a:xfrm>
            <a:off x="2955441" y="2640654"/>
            <a:ext cx="1981200" cy="1759799"/>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A5C536C-8D1A-4D8E-A0EF-D08EB6F46851}"/>
              </a:ext>
            </a:extLst>
          </p:cNvPr>
          <p:cNvSpPr/>
          <p:nvPr/>
        </p:nvSpPr>
        <p:spPr bwMode="auto">
          <a:xfrm>
            <a:off x="1455641" y="3629134"/>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1</a:t>
            </a:r>
          </a:p>
        </p:txBody>
      </p:sp>
      <p:sp>
        <p:nvSpPr>
          <p:cNvPr id="26" name="Oval 25">
            <a:extLst>
              <a:ext uri="{FF2B5EF4-FFF2-40B4-BE49-F238E27FC236}">
                <a16:creationId xmlns:a16="http://schemas.microsoft.com/office/drawing/2014/main" id="{0395CFC7-FCB9-4854-B7AD-C3A24AAD76CF}"/>
              </a:ext>
            </a:extLst>
          </p:cNvPr>
          <p:cNvSpPr/>
          <p:nvPr/>
        </p:nvSpPr>
        <p:spPr bwMode="auto">
          <a:xfrm>
            <a:off x="3515458" y="3754375"/>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2</a:t>
            </a:r>
          </a:p>
        </p:txBody>
      </p:sp>
      <p:sp>
        <p:nvSpPr>
          <p:cNvPr id="27" name="Oval 26">
            <a:extLst>
              <a:ext uri="{FF2B5EF4-FFF2-40B4-BE49-F238E27FC236}">
                <a16:creationId xmlns:a16="http://schemas.microsoft.com/office/drawing/2014/main" id="{02FC91A0-F6A3-47B6-A48E-97899E79AD1D}"/>
              </a:ext>
            </a:extLst>
          </p:cNvPr>
          <p:cNvSpPr/>
          <p:nvPr/>
        </p:nvSpPr>
        <p:spPr bwMode="auto">
          <a:xfrm>
            <a:off x="3692277" y="3225104"/>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3</a:t>
            </a:r>
          </a:p>
        </p:txBody>
      </p:sp>
      <p:sp>
        <p:nvSpPr>
          <p:cNvPr id="28" name="Oval 27">
            <a:extLst>
              <a:ext uri="{FF2B5EF4-FFF2-40B4-BE49-F238E27FC236}">
                <a16:creationId xmlns:a16="http://schemas.microsoft.com/office/drawing/2014/main" id="{DB72AD3C-7591-4CFC-BB8F-6262506A176C}"/>
              </a:ext>
            </a:extLst>
          </p:cNvPr>
          <p:cNvSpPr/>
          <p:nvPr/>
        </p:nvSpPr>
        <p:spPr bwMode="auto">
          <a:xfrm>
            <a:off x="3657994" y="2274894"/>
            <a:ext cx="365760" cy="365760"/>
          </a:xfrm>
          <a:prstGeom prst="ellipse">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4</a:t>
            </a:r>
          </a:p>
        </p:txBody>
      </p:sp>
      <p:pic>
        <p:nvPicPr>
          <p:cNvPr id="29" name="Picture 28">
            <a:extLst>
              <a:ext uri="{FF2B5EF4-FFF2-40B4-BE49-F238E27FC236}">
                <a16:creationId xmlns:a16="http://schemas.microsoft.com/office/drawing/2014/main" id="{C70B5F75-7A8B-4B2E-8D67-C0B6FDC0AE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6336" y="2038967"/>
            <a:ext cx="799365" cy="799365"/>
          </a:xfrm>
          <a:prstGeom prst="rect">
            <a:avLst/>
          </a:prstGeom>
        </p:spPr>
      </p:pic>
      <p:grpSp>
        <p:nvGrpSpPr>
          <p:cNvPr id="30" name="Group 29">
            <a:extLst>
              <a:ext uri="{FF2B5EF4-FFF2-40B4-BE49-F238E27FC236}">
                <a16:creationId xmlns:a16="http://schemas.microsoft.com/office/drawing/2014/main" id="{1E4A0A8C-2379-45F8-8AF5-8AB3EC0DEECD}"/>
              </a:ext>
            </a:extLst>
          </p:cNvPr>
          <p:cNvGrpSpPr/>
          <p:nvPr/>
        </p:nvGrpSpPr>
        <p:grpSpPr>
          <a:xfrm>
            <a:off x="5166202" y="4685523"/>
            <a:ext cx="744314" cy="693765"/>
            <a:chOff x="5587507" y="2883826"/>
            <a:chExt cx="488533" cy="455355"/>
          </a:xfrm>
        </p:grpSpPr>
        <p:pic>
          <p:nvPicPr>
            <p:cNvPr id="31" name="Picture 8" descr="D:\ArtWork\_ REAL VISTA STYLE\angled circular sign red white.png">
              <a:extLst>
                <a:ext uri="{FF2B5EF4-FFF2-40B4-BE49-F238E27FC236}">
                  <a16:creationId xmlns:a16="http://schemas.microsoft.com/office/drawing/2014/main" id="{C66606F7-1CD1-4FD3-9F05-0B7F7164DE1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87507" y="28838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9B919FC-B8D1-43E7-971B-E4F91884AE54}"/>
                </a:ext>
              </a:extLst>
            </p:cNvPr>
            <p:cNvSpPr txBox="1"/>
            <p:nvPr/>
          </p:nvSpPr>
          <p:spPr>
            <a:xfrm>
              <a:off x="5692741" y="2938566"/>
              <a:ext cx="242202" cy="343417"/>
            </a:xfrm>
            <a:prstGeom prst="rect">
              <a:avLst/>
            </a:prstGeom>
            <a:noFill/>
          </p:spPr>
          <p:txBody>
            <a:bodyPr wrap="none" rtlCol="0">
              <a:spAutoFit/>
            </a:bodyPr>
            <a:lstStyle/>
            <a:p>
              <a:pPr algn="ctr" defTabSz="932590"/>
              <a:r>
                <a:rPr lang="en-US" sz="2800" b="1" dirty="0">
                  <a:solidFill>
                    <a:schemeClr val="bg1">
                      <a:lumMod val="50000"/>
                    </a:schemeClr>
                  </a:solidFill>
                  <a:latin typeface="Segoe UI Light" pitchFamily="34" charset="0"/>
                </a:rPr>
                <a:t>T</a:t>
              </a:r>
              <a:endParaRPr lang="en-US" sz="3200" b="1" dirty="0">
                <a:solidFill>
                  <a:schemeClr val="bg1">
                    <a:lumMod val="50000"/>
                  </a:schemeClr>
                </a:solidFill>
                <a:latin typeface="Segoe UI Light" pitchFamily="34" charset="0"/>
              </a:endParaRPr>
            </a:p>
          </p:txBody>
        </p:sp>
      </p:grpSp>
      <p:sp>
        <p:nvSpPr>
          <p:cNvPr id="33" name="TextBox 32">
            <a:extLst>
              <a:ext uri="{FF2B5EF4-FFF2-40B4-BE49-F238E27FC236}">
                <a16:creationId xmlns:a16="http://schemas.microsoft.com/office/drawing/2014/main" id="{0AC30DED-8878-428C-9758-2A097B690371}"/>
              </a:ext>
            </a:extLst>
          </p:cNvPr>
          <p:cNvSpPr txBox="1"/>
          <p:nvPr/>
        </p:nvSpPr>
        <p:spPr>
          <a:xfrm>
            <a:off x="-47153" y="2589010"/>
            <a:ext cx="798937" cy="627864"/>
          </a:xfrm>
          <a:prstGeom prst="rect">
            <a:avLst/>
          </a:prstGeom>
          <a:noFill/>
        </p:spPr>
        <p:txBody>
          <a:bodyPr wrap="none" lIns="182880" tIns="146304" rIns="182880" bIns="146304" rtlCol="0">
            <a:spAutoFit/>
          </a:bodyPr>
          <a:lstStyle/>
          <a:p>
            <a:pPr>
              <a:lnSpc>
                <a:spcPct val="90000"/>
              </a:lnSpc>
              <a:spcAft>
                <a:spcPts val="600"/>
              </a:spcAft>
            </a:pPr>
            <a:r>
              <a:rPr lang="fr-FR" sz="1200" dirty="0">
                <a:solidFill>
                  <a:srgbClr val="C00000"/>
                </a:solidFill>
              </a:rPr>
              <a:t>Client </a:t>
            </a:r>
            <a:br>
              <a:rPr lang="fr-FR" sz="1200" dirty="0">
                <a:solidFill>
                  <a:srgbClr val="C00000"/>
                </a:solidFill>
              </a:rPr>
            </a:br>
            <a:r>
              <a:rPr lang="fr-FR" sz="1200" dirty="0">
                <a:solidFill>
                  <a:srgbClr val="C00000"/>
                </a:solidFill>
              </a:rPr>
              <a:t>App</a:t>
            </a:r>
          </a:p>
        </p:txBody>
      </p:sp>
      <p:sp>
        <p:nvSpPr>
          <p:cNvPr id="34" name="TextBox 33">
            <a:extLst>
              <a:ext uri="{FF2B5EF4-FFF2-40B4-BE49-F238E27FC236}">
                <a16:creationId xmlns:a16="http://schemas.microsoft.com/office/drawing/2014/main" id="{050D81DB-1480-4D7E-B283-A2D855006824}"/>
              </a:ext>
            </a:extLst>
          </p:cNvPr>
          <p:cNvSpPr txBox="1"/>
          <p:nvPr/>
        </p:nvSpPr>
        <p:spPr>
          <a:xfrm>
            <a:off x="91226" y="5540596"/>
            <a:ext cx="1021818" cy="627864"/>
          </a:xfrm>
          <a:prstGeom prst="rect">
            <a:avLst/>
          </a:prstGeom>
          <a:noFill/>
        </p:spPr>
        <p:txBody>
          <a:bodyPr wrap="none" lIns="182880" tIns="146304" rIns="182880" bIns="146304" rtlCol="0">
            <a:spAutoFit/>
          </a:bodyPr>
          <a:lstStyle/>
          <a:p>
            <a:pPr>
              <a:lnSpc>
                <a:spcPct val="90000"/>
              </a:lnSpc>
              <a:spcAft>
                <a:spcPts val="600"/>
              </a:spcAft>
            </a:pPr>
            <a:r>
              <a:rPr lang="fr-FR" sz="1200" dirty="0">
                <a:solidFill>
                  <a:srgbClr val="C00000"/>
                </a:solidFill>
              </a:rPr>
              <a:t>Resource </a:t>
            </a:r>
            <a:br>
              <a:rPr lang="fr-FR" sz="1200" dirty="0">
                <a:solidFill>
                  <a:srgbClr val="C00000"/>
                </a:solidFill>
              </a:rPr>
            </a:br>
            <a:r>
              <a:rPr lang="fr-FR" sz="1200" dirty="0" err="1">
                <a:solidFill>
                  <a:srgbClr val="C00000"/>
                </a:solidFill>
              </a:rPr>
              <a:t>Owner</a:t>
            </a:r>
            <a:endParaRPr lang="fr-FR" sz="1200" dirty="0">
              <a:solidFill>
                <a:srgbClr val="C00000"/>
              </a:solidFill>
            </a:endParaRPr>
          </a:p>
        </p:txBody>
      </p:sp>
      <p:sp>
        <p:nvSpPr>
          <p:cNvPr id="35" name="TextBox 34">
            <a:extLst>
              <a:ext uri="{FF2B5EF4-FFF2-40B4-BE49-F238E27FC236}">
                <a16:creationId xmlns:a16="http://schemas.microsoft.com/office/drawing/2014/main" id="{F05F2C6F-67BA-4B9F-ABD1-30AE0630062E}"/>
              </a:ext>
            </a:extLst>
          </p:cNvPr>
          <p:cNvSpPr txBox="1"/>
          <p:nvPr/>
        </p:nvSpPr>
        <p:spPr>
          <a:xfrm>
            <a:off x="6721283" y="5527375"/>
            <a:ext cx="1287852" cy="627864"/>
          </a:xfrm>
          <a:prstGeom prst="rect">
            <a:avLst/>
          </a:prstGeom>
          <a:noFill/>
        </p:spPr>
        <p:txBody>
          <a:bodyPr wrap="none" lIns="182880" tIns="146304" rIns="182880" bIns="146304" rtlCol="0">
            <a:spAutoFit/>
          </a:bodyPr>
          <a:lstStyle/>
          <a:p>
            <a:pPr>
              <a:lnSpc>
                <a:spcPct val="90000"/>
              </a:lnSpc>
              <a:spcAft>
                <a:spcPts val="600"/>
              </a:spcAft>
            </a:pPr>
            <a:r>
              <a:rPr lang="fr-FR" sz="1200" dirty="0" err="1">
                <a:solidFill>
                  <a:srgbClr val="C00000"/>
                </a:solidFill>
              </a:rPr>
              <a:t>Authorization</a:t>
            </a:r>
            <a:br>
              <a:rPr lang="fr-FR" sz="1200" dirty="0">
                <a:solidFill>
                  <a:srgbClr val="C00000"/>
                </a:solidFill>
              </a:rPr>
            </a:br>
            <a:r>
              <a:rPr lang="fr-FR" sz="1200" dirty="0">
                <a:solidFill>
                  <a:srgbClr val="C00000"/>
                </a:solidFill>
              </a:rPr>
              <a:t>Server</a:t>
            </a:r>
          </a:p>
        </p:txBody>
      </p:sp>
      <p:sp>
        <p:nvSpPr>
          <p:cNvPr id="36" name="TextBox 35">
            <a:extLst>
              <a:ext uri="{FF2B5EF4-FFF2-40B4-BE49-F238E27FC236}">
                <a16:creationId xmlns:a16="http://schemas.microsoft.com/office/drawing/2014/main" id="{D07F877F-9FD0-4EBE-AAD3-2E1C0B535B1C}"/>
              </a:ext>
            </a:extLst>
          </p:cNvPr>
          <p:cNvSpPr txBox="1"/>
          <p:nvPr/>
        </p:nvSpPr>
        <p:spPr>
          <a:xfrm>
            <a:off x="6565074" y="2684898"/>
            <a:ext cx="980141" cy="627864"/>
          </a:xfrm>
          <a:prstGeom prst="rect">
            <a:avLst/>
          </a:prstGeom>
          <a:noFill/>
        </p:spPr>
        <p:txBody>
          <a:bodyPr wrap="none" lIns="182880" tIns="146304" rIns="182880" bIns="146304" rtlCol="0">
            <a:spAutoFit/>
          </a:bodyPr>
          <a:lstStyle/>
          <a:p>
            <a:pPr>
              <a:lnSpc>
                <a:spcPct val="90000"/>
              </a:lnSpc>
              <a:spcAft>
                <a:spcPts val="600"/>
              </a:spcAft>
            </a:pPr>
            <a:r>
              <a:rPr lang="fr-FR" sz="1200" dirty="0">
                <a:solidFill>
                  <a:srgbClr val="C00000"/>
                </a:solidFill>
              </a:rPr>
              <a:t>Resource</a:t>
            </a:r>
            <a:br>
              <a:rPr lang="fr-FR" sz="1200" dirty="0">
                <a:solidFill>
                  <a:srgbClr val="C00000"/>
                </a:solidFill>
              </a:rPr>
            </a:br>
            <a:r>
              <a:rPr lang="fr-FR" sz="1200" dirty="0">
                <a:solidFill>
                  <a:srgbClr val="C00000"/>
                </a:solidFill>
              </a:rPr>
              <a:t>Server</a:t>
            </a:r>
          </a:p>
        </p:txBody>
      </p:sp>
      <p:sp>
        <p:nvSpPr>
          <p:cNvPr id="37" name="Rectangle 36">
            <a:extLst>
              <a:ext uri="{FF2B5EF4-FFF2-40B4-BE49-F238E27FC236}">
                <a16:creationId xmlns:a16="http://schemas.microsoft.com/office/drawing/2014/main" id="{375B75FE-18B3-4BF9-8D72-C8B83E085C7C}"/>
              </a:ext>
            </a:extLst>
          </p:cNvPr>
          <p:cNvSpPr/>
          <p:nvPr/>
        </p:nvSpPr>
        <p:spPr>
          <a:xfrm>
            <a:off x="-148955" y="6561910"/>
            <a:ext cx="6036074" cy="276999"/>
          </a:xfrm>
          <a:prstGeom prst="rect">
            <a:avLst/>
          </a:prstGeom>
        </p:spPr>
        <p:txBody>
          <a:bodyPr wrap="square">
            <a:spAutoFit/>
          </a:bodyPr>
          <a:lstStyle/>
          <a:p>
            <a:r>
              <a:rPr lang="en-GB" sz="1200" dirty="0"/>
              <a:t>Note: The client credentials grant type MUST only be used by confidential clients. </a:t>
            </a:r>
            <a:endParaRPr lang="en-US" sz="1200" dirty="0"/>
          </a:p>
        </p:txBody>
      </p:sp>
    </p:spTree>
    <p:extLst>
      <p:ext uri="{BB962C8B-B14F-4D97-AF65-F5344CB8AC3E}">
        <p14:creationId xmlns:p14="http://schemas.microsoft.com/office/powerpoint/2010/main" val="3604912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xEl>
                                              <p:pRg st="1" end="1"/>
                                            </p:txEl>
                                          </p:spTgt>
                                        </p:tgtEl>
                                        <p:attrNameLst>
                                          <p:attrName>style.visibility</p:attrName>
                                        </p:attrNameLst>
                                      </p:cBhvr>
                                      <p:to>
                                        <p:strVal val="visible"/>
                                      </p:to>
                                    </p:set>
                                    <p:animEffect transition="in" filter="fade">
                                      <p:cBhvr>
                                        <p:cTn id="18" dur="500"/>
                                        <p:tgtEl>
                                          <p:spTgt spid="2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1000"/>
                            </p:stCondLst>
                            <p:childTnLst>
                              <p:par>
                                <p:cTn id="32" presetID="42" presetClass="path" presetSubtype="0" accel="50000" decel="50000" fill="hold" nodeType="afterEffect">
                                  <p:stCondLst>
                                    <p:cond delay="0"/>
                                  </p:stCondLst>
                                  <p:childTnLst>
                                    <p:animMotion origin="layout" path="M 1.46285E-6 4.47571E-6 L 0.25951 0.41284 " pathEditMode="relative" rAng="0" ptsTypes="AA">
                                      <p:cBhvr>
                                        <p:cTn id="33" dur="2000" fill="hold"/>
                                        <p:tgtEl>
                                          <p:spTgt spid="29"/>
                                        </p:tgtEl>
                                        <p:attrNameLst>
                                          <p:attrName>ppt_x</p:attrName>
                                          <p:attrName>ppt_y</p:attrName>
                                        </p:attrNameLst>
                                      </p:cBhvr>
                                      <p:rCtr x="12969" y="20631"/>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xEl>
                                              <p:pRg st="2" end="2"/>
                                            </p:txEl>
                                          </p:spTgt>
                                        </p:tgtEl>
                                        <p:attrNameLst>
                                          <p:attrName>style.visibility</p:attrName>
                                        </p:attrNameLst>
                                      </p:cBhvr>
                                      <p:to>
                                        <p:strVal val="visible"/>
                                      </p:to>
                                    </p:set>
                                    <p:animEffect transition="in" filter="fade">
                                      <p:cBhvr>
                                        <p:cTn id="38" dur="500"/>
                                        <p:tgtEl>
                                          <p:spTgt spid="22">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par>
                          <p:cTn id="55" fill="hold">
                            <p:stCondLst>
                              <p:cond delay="1500"/>
                            </p:stCondLst>
                            <p:childTnLst>
                              <p:par>
                                <p:cTn id="56" presetID="42" presetClass="path" presetSubtype="0" accel="50000" decel="50000" fill="hold" nodeType="afterEffect">
                                  <p:stCondLst>
                                    <p:cond delay="0"/>
                                  </p:stCondLst>
                                  <p:childTnLst>
                                    <p:animMotion origin="layout" path="M 1.29691E-6 -3.4453E-6 L -0.23296 -0.36904 " pathEditMode="relative" rAng="0" ptsTypes="AA">
                                      <p:cBhvr>
                                        <p:cTn id="57" dur="2000" fill="hold"/>
                                        <p:tgtEl>
                                          <p:spTgt spid="30"/>
                                        </p:tgtEl>
                                        <p:attrNameLst>
                                          <p:attrName>ppt_x</p:attrName>
                                          <p:attrName>ppt_y</p:attrName>
                                        </p:attrNameLst>
                                      </p:cBhvr>
                                      <p:rCtr x="-11654" y="-18452"/>
                                    </p:animMotion>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xEl>
                                              <p:pRg st="3" end="3"/>
                                            </p:txEl>
                                          </p:spTgt>
                                        </p:tgtEl>
                                        <p:attrNameLst>
                                          <p:attrName>style.visibility</p:attrName>
                                        </p:attrNameLst>
                                      </p:cBhvr>
                                      <p:to>
                                        <p:strVal val="visible"/>
                                      </p:to>
                                    </p:set>
                                    <p:animEffect transition="in" filter="fade">
                                      <p:cBhvr>
                                        <p:cTn id="62" dur="500"/>
                                        <p:tgtEl>
                                          <p:spTgt spid="22">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par>
                          <p:cTn id="71" fill="hold">
                            <p:stCondLst>
                              <p:cond delay="500"/>
                            </p:stCondLst>
                            <p:childTnLst>
                              <p:par>
                                <p:cTn id="72" presetID="42" presetClass="path" presetSubtype="0" accel="50000" decel="50000" fill="hold" nodeType="afterEffect">
                                  <p:stCondLst>
                                    <p:cond delay="0"/>
                                  </p:stCondLst>
                                  <p:childTnLst>
                                    <p:animMotion origin="layout" path="M -0.23296 -0.36904 L -0.00868 -0.36541 " pathEditMode="relative" rAng="0" ptsTypes="AA">
                                      <p:cBhvr>
                                        <p:cTn id="73" dur="2000" fill="hold"/>
                                        <p:tgtEl>
                                          <p:spTgt spid="30"/>
                                        </p:tgtEl>
                                        <p:attrNameLst>
                                          <p:attrName>ppt_x</p:attrName>
                                          <p:attrName>ppt_y</p:attrName>
                                        </p:attrNameLst>
                                      </p:cBhvr>
                                      <p:rCtr x="11208" y="1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9A8391AB-E6E2-498F-8E30-2C3B2AEC51E7}"/>
              </a:ext>
            </a:extLst>
          </p:cNvPr>
          <p:cNvSpPr>
            <a:spLocks noGrp="1"/>
          </p:cNvSpPr>
          <p:nvPr>
            <p:ph type="body" sz="quarter" idx="13"/>
          </p:nvPr>
        </p:nvSpPr>
        <p:spPr/>
        <p:txBody>
          <a:bodyPr/>
          <a:lstStyle/>
          <a:p>
            <a:r>
              <a:rPr lang="en-US" b="1" dirty="0"/>
              <a:t>Resource Owner Password Credentials </a:t>
            </a:r>
            <a:r>
              <a:rPr lang="en-US" dirty="0"/>
              <a:t>Flow Summary</a:t>
            </a:r>
            <a:endParaRPr lang="fr-FR" dirty="0"/>
          </a:p>
        </p:txBody>
      </p:sp>
      <p:sp>
        <p:nvSpPr>
          <p:cNvPr id="4" name="Rectangle 3">
            <a:extLst>
              <a:ext uri="{FF2B5EF4-FFF2-40B4-BE49-F238E27FC236}">
                <a16:creationId xmlns:a16="http://schemas.microsoft.com/office/drawing/2014/main" id="{3B768919-2800-4AAF-8132-0C5464780683}"/>
              </a:ext>
            </a:extLst>
          </p:cNvPr>
          <p:cNvSpPr/>
          <p:nvPr/>
        </p:nvSpPr>
        <p:spPr bwMode="auto">
          <a:xfrm>
            <a:off x="3932237" y="4434828"/>
            <a:ext cx="2819400" cy="136984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OAuth 2.0</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Authorization Server</a:t>
            </a:r>
          </a:p>
        </p:txBody>
      </p:sp>
      <p:sp>
        <p:nvSpPr>
          <p:cNvPr id="8" name="Rectangle 7">
            <a:extLst>
              <a:ext uri="{FF2B5EF4-FFF2-40B4-BE49-F238E27FC236}">
                <a16:creationId xmlns:a16="http://schemas.microsoft.com/office/drawing/2014/main" id="{A1763B98-FB27-44B4-8A50-0B1E871A294C}"/>
              </a:ext>
            </a:extLst>
          </p:cNvPr>
          <p:cNvSpPr/>
          <p:nvPr/>
        </p:nvSpPr>
        <p:spPr bwMode="auto">
          <a:xfrm>
            <a:off x="503237" y="1607682"/>
            <a:ext cx="1453081" cy="133774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Resource Owner</a:t>
            </a:r>
          </a:p>
        </p:txBody>
      </p:sp>
      <p:pic>
        <p:nvPicPr>
          <p:cNvPr id="9" name="Picture 8">
            <a:extLst>
              <a:ext uri="{FF2B5EF4-FFF2-40B4-BE49-F238E27FC236}">
                <a16:creationId xmlns:a16="http://schemas.microsoft.com/office/drawing/2014/main" id="{0DBCCD16-FBA1-46EA-AD33-D0791BD2FB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485" y="2266008"/>
            <a:ext cx="1047666" cy="1047666"/>
          </a:xfrm>
          <a:prstGeom prst="rect">
            <a:avLst/>
          </a:prstGeom>
        </p:spPr>
      </p:pic>
      <p:sp>
        <p:nvSpPr>
          <p:cNvPr id="10" name="Rectangle 9">
            <a:extLst>
              <a:ext uri="{FF2B5EF4-FFF2-40B4-BE49-F238E27FC236}">
                <a16:creationId xmlns:a16="http://schemas.microsoft.com/office/drawing/2014/main" id="{525861F2-D262-4E7E-BB38-3A04BC06E30A}"/>
              </a:ext>
            </a:extLst>
          </p:cNvPr>
          <p:cNvSpPr/>
          <p:nvPr/>
        </p:nvSpPr>
        <p:spPr bwMode="auto">
          <a:xfrm>
            <a:off x="497235" y="4429756"/>
            <a:ext cx="1453081" cy="133774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Client</a:t>
            </a:r>
          </a:p>
        </p:txBody>
      </p:sp>
      <p:grpSp>
        <p:nvGrpSpPr>
          <p:cNvPr id="11" name="Group 10">
            <a:extLst>
              <a:ext uri="{FF2B5EF4-FFF2-40B4-BE49-F238E27FC236}">
                <a16:creationId xmlns:a16="http://schemas.microsoft.com/office/drawing/2014/main" id="{939BE1CF-9CE6-46B0-A9E0-6ACDEBCFB202}"/>
              </a:ext>
            </a:extLst>
          </p:cNvPr>
          <p:cNvGrpSpPr/>
          <p:nvPr/>
        </p:nvGrpSpPr>
        <p:grpSpPr>
          <a:xfrm>
            <a:off x="1640619" y="5293987"/>
            <a:ext cx="617890" cy="1231254"/>
            <a:chOff x="3802416" y="2266008"/>
            <a:chExt cx="2796821" cy="5573158"/>
          </a:xfrm>
        </p:grpSpPr>
        <p:pic>
          <p:nvPicPr>
            <p:cNvPr id="12" name="Picture 11">
              <a:extLst>
                <a:ext uri="{FF2B5EF4-FFF2-40B4-BE49-F238E27FC236}">
                  <a16:creationId xmlns:a16="http://schemas.microsoft.com/office/drawing/2014/main" id="{5977BAB9-5172-4AAC-A128-44ADC07B0F63}"/>
                </a:ext>
              </a:extLst>
            </p:cNvPr>
            <p:cNvPicPr>
              <a:picLocks noChangeAspect="1"/>
            </p:cNvPicPr>
            <p:nvPr/>
          </p:nvPicPr>
          <p:blipFill>
            <a:blip r:embed="rId4"/>
            <a:stretch>
              <a:fillRect/>
            </a:stretch>
          </p:blipFill>
          <p:spPr>
            <a:xfrm>
              <a:off x="3802416" y="2266008"/>
              <a:ext cx="2796821" cy="5573158"/>
            </a:xfrm>
            <a:prstGeom prst="rect">
              <a:avLst/>
            </a:prstGeom>
          </p:spPr>
        </p:pic>
        <p:pic>
          <p:nvPicPr>
            <p:cNvPr id="13" name="Picture 12">
              <a:extLst>
                <a:ext uri="{FF2B5EF4-FFF2-40B4-BE49-F238E27FC236}">
                  <a16:creationId xmlns:a16="http://schemas.microsoft.com/office/drawing/2014/main" id="{27AC46B3-E815-41AC-B86B-304CF23E07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8190" y="3891593"/>
              <a:ext cx="1139235" cy="1218625"/>
            </a:xfrm>
            <a:prstGeom prst="rect">
              <a:avLst/>
            </a:prstGeom>
          </p:spPr>
        </p:pic>
      </p:grpSp>
      <p:cxnSp>
        <p:nvCxnSpPr>
          <p:cNvPr id="14" name="Straight Connector 13">
            <a:extLst>
              <a:ext uri="{FF2B5EF4-FFF2-40B4-BE49-F238E27FC236}">
                <a16:creationId xmlns:a16="http://schemas.microsoft.com/office/drawing/2014/main" id="{4E695DA7-9A64-4CD8-91D9-DE50B6A80232}"/>
              </a:ext>
            </a:extLst>
          </p:cNvPr>
          <p:cNvCxnSpPr/>
          <p:nvPr/>
        </p:nvCxnSpPr>
        <p:spPr>
          <a:xfrm flipV="1">
            <a:off x="1189037" y="2945428"/>
            <a:ext cx="0" cy="1484328"/>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829E48-6EA4-4E8A-A796-2EB20157ED52}"/>
              </a:ext>
            </a:extLst>
          </p:cNvPr>
          <p:cNvCxnSpPr/>
          <p:nvPr/>
        </p:nvCxnSpPr>
        <p:spPr>
          <a:xfrm>
            <a:off x="1949564" y="4792662"/>
            <a:ext cx="1982673"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C72924-275B-4ED3-B4C8-012AF96F3831}"/>
              </a:ext>
            </a:extLst>
          </p:cNvPr>
          <p:cNvCxnSpPr/>
          <p:nvPr/>
        </p:nvCxnSpPr>
        <p:spPr>
          <a:xfrm>
            <a:off x="1956318" y="5098629"/>
            <a:ext cx="1982673" cy="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0E35BB3-6F19-44BC-B7B1-8B076A0B34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8050" y="4609782"/>
            <a:ext cx="365760" cy="365760"/>
          </a:xfrm>
          <a:prstGeom prst="rect">
            <a:avLst/>
          </a:prstGeom>
        </p:spPr>
      </p:pic>
      <p:pic>
        <p:nvPicPr>
          <p:cNvPr id="18" name="Picture 17">
            <a:extLst>
              <a:ext uri="{FF2B5EF4-FFF2-40B4-BE49-F238E27FC236}">
                <a16:creationId xmlns:a16="http://schemas.microsoft.com/office/drawing/2014/main" id="{B12645BA-9F9E-4300-AFA2-0520AC60C7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8743" y="4915749"/>
            <a:ext cx="365760" cy="365760"/>
          </a:xfrm>
          <a:prstGeom prst="rect">
            <a:avLst/>
          </a:prstGeom>
        </p:spPr>
      </p:pic>
      <p:pic>
        <p:nvPicPr>
          <p:cNvPr id="19" name="Picture 18">
            <a:extLst>
              <a:ext uri="{FF2B5EF4-FFF2-40B4-BE49-F238E27FC236}">
                <a16:creationId xmlns:a16="http://schemas.microsoft.com/office/drawing/2014/main" id="{5B52B857-6D5A-4C20-9CD2-BBB5D0FC7E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157" y="3474472"/>
            <a:ext cx="365760" cy="365760"/>
          </a:xfrm>
          <a:prstGeom prst="rect">
            <a:avLst/>
          </a:prstGeom>
        </p:spPr>
      </p:pic>
      <p:sp>
        <p:nvSpPr>
          <p:cNvPr id="20" name="Text Placeholder 5">
            <a:extLst>
              <a:ext uri="{FF2B5EF4-FFF2-40B4-BE49-F238E27FC236}">
                <a16:creationId xmlns:a16="http://schemas.microsoft.com/office/drawing/2014/main" id="{23DBB411-D1DB-420D-A2C5-9F0DAAA41BC9}"/>
              </a:ext>
            </a:extLst>
          </p:cNvPr>
          <p:cNvSpPr txBox="1">
            <a:spLocks/>
          </p:cNvSpPr>
          <p:nvPr/>
        </p:nvSpPr>
        <p:spPr>
          <a:xfrm>
            <a:off x="7359371" y="1607682"/>
            <a:ext cx="4878666" cy="486138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1400" b="1" dirty="0">
                <a:latin typeface="+mn-lt"/>
              </a:rPr>
              <a:t>Resource Owner gives credentials to Client</a:t>
            </a:r>
            <a:br>
              <a:rPr lang="en-US" sz="1400" dirty="0">
                <a:latin typeface="+mn-lt"/>
              </a:rPr>
            </a:br>
            <a:endParaRPr lang="en-US" sz="1400" dirty="0">
              <a:latin typeface="+mn-lt"/>
            </a:endParaRPr>
          </a:p>
          <a:p>
            <a:pPr marL="514350" indent="-514350">
              <a:buFont typeface="+mj-lt"/>
              <a:buAutoNum type="arabicPeriod"/>
            </a:pPr>
            <a:r>
              <a:rPr lang="en-US" sz="1400" dirty="0">
                <a:latin typeface="+mn-lt"/>
              </a:rPr>
              <a:t>Client uses credentials and to request access token from Authorization Server </a:t>
            </a:r>
            <a:br>
              <a:rPr lang="en-US" sz="1400" dirty="0">
                <a:latin typeface="+mn-lt"/>
              </a:rPr>
            </a:br>
            <a:endParaRPr lang="en-US" sz="1400" dirty="0">
              <a:latin typeface="+mn-lt"/>
            </a:endParaRPr>
          </a:p>
          <a:p>
            <a:pPr marL="514350" indent="-514350">
              <a:buFont typeface="+mj-lt"/>
              <a:buAutoNum type="arabicPeriod"/>
            </a:pPr>
            <a:r>
              <a:rPr lang="en-US" sz="1400" dirty="0">
                <a:latin typeface="+mn-lt"/>
              </a:rPr>
              <a:t>Authorization Server validates the resource owner credentials, and returns access token </a:t>
            </a:r>
          </a:p>
        </p:txBody>
      </p:sp>
      <p:pic>
        <p:nvPicPr>
          <p:cNvPr id="21" name="Picture 20">
            <a:extLst>
              <a:ext uri="{FF2B5EF4-FFF2-40B4-BE49-F238E27FC236}">
                <a16:creationId xmlns:a16="http://schemas.microsoft.com/office/drawing/2014/main" id="{CDEC0E65-AC5B-447D-8F2B-D0BF3CE5195A}"/>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321029" y="5550665"/>
            <a:ext cx="717898" cy="717898"/>
          </a:xfrm>
          <a:prstGeom prst="rect">
            <a:avLst/>
          </a:prstGeom>
          <a:solidFill>
            <a:schemeClr val="accent1"/>
          </a:solidFill>
        </p:spPr>
      </p:pic>
    </p:spTree>
    <p:extLst>
      <p:ext uri="{BB962C8B-B14F-4D97-AF65-F5344CB8AC3E}">
        <p14:creationId xmlns:p14="http://schemas.microsoft.com/office/powerpoint/2010/main" val="2923365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xEl>
                                              <p:pRg st="1" end="1"/>
                                            </p:txEl>
                                          </p:spTgt>
                                        </p:tgtEl>
                                        <p:attrNameLst>
                                          <p:attrName>style.visibility</p:attrName>
                                        </p:attrNameLst>
                                      </p:cBhvr>
                                      <p:to>
                                        <p:strVal val="visible"/>
                                      </p:to>
                                    </p:set>
                                    <p:animEffect transition="in" filter="fade">
                                      <p:cBhvr>
                                        <p:cTn id="24" dur="500"/>
                                        <p:tgtEl>
                                          <p:spTgt spid="20">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xEl>
                                              <p:pRg st="2" end="2"/>
                                            </p:txEl>
                                          </p:spTgt>
                                        </p:tgtEl>
                                        <p:attrNameLst>
                                          <p:attrName>style.visibility</p:attrName>
                                        </p:attrNameLst>
                                      </p:cBhvr>
                                      <p:to>
                                        <p:strVal val="visible"/>
                                      </p:to>
                                    </p:set>
                                    <p:animEffect transition="in" filter="fade">
                                      <p:cBhvr>
                                        <p:cTn id="35"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9A8391AB-E6E2-498F-8E30-2C3B2AEC51E7}"/>
              </a:ext>
            </a:extLst>
          </p:cNvPr>
          <p:cNvSpPr>
            <a:spLocks noGrp="1"/>
          </p:cNvSpPr>
          <p:nvPr>
            <p:ph type="body" sz="quarter" idx="13"/>
          </p:nvPr>
        </p:nvSpPr>
        <p:spPr>
          <a:xfrm>
            <a:off x="274702" y="736407"/>
            <a:ext cx="11721160" cy="479404"/>
          </a:xfrm>
        </p:spPr>
        <p:txBody>
          <a:bodyPr/>
          <a:lstStyle/>
          <a:p>
            <a:r>
              <a:rPr lang="en-US" b="1" dirty="0"/>
              <a:t>Implicit</a:t>
            </a:r>
            <a:r>
              <a:rPr lang="en-US" dirty="0"/>
              <a:t> Flow Summary</a:t>
            </a:r>
            <a:endParaRPr lang="fr-FR" dirty="0"/>
          </a:p>
        </p:txBody>
      </p:sp>
      <p:sp>
        <p:nvSpPr>
          <p:cNvPr id="4" name="Rectangle 3">
            <a:extLst>
              <a:ext uri="{FF2B5EF4-FFF2-40B4-BE49-F238E27FC236}">
                <a16:creationId xmlns:a16="http://schemas.microsoft.com/office/drawing/2014/main" id="{B4C362C8-7DA4-4CC4-AB7F-BAC9EDCD7BA3}"/>
              </a:ext>
            </a:extLst>
          </p:cNvPr>
          <p:cNvSpPr/>
          <p:nvPr/>
        </p:nvSpPr>
        <p:spPr bwMode="auto">
          <a:xfrm>
            <a:off x="538418" y="4567065"/>
            <a:ext cx="6896101" cy="213055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b" anchorCtr="0" compatLnSpc="1">
            <a:prstTxWarp prst="textNoShape">
              <a:avLst/>
            </a:prstTxWarp>
          </a:bodyPr>
          <a:lstStyle/>
          <a:p>
            <a:pPr defTabSz="932472">
              <a:spcBef>
                <a:spcPct val="0"/>
              </a:spcBef>
              <a:spcAft>
                <a:spcPct val="0"/>
              </a:spcAft>
            </a:pPr>
            <a:r>
              <a:rPr lang="en-US" sz="1400" dirty="0">
                <a:gradFill>
                  <a:gsLst>
                    <a:gs pos="0">
                      <a:srgbClr val="FFFFFF"/>
                    </a:gs>
                    <a:gs pos="100000">
                      <a:srgbClr val="FFFFFF"/>
                    </a:gs>
                  </a:gsLst>
                  <a:lin ang="5400000" scaled="0"/>
                </a:gradFill>
              </a:rPr>
              <a:t>Client app is a client-side component of the browser (i.e. JavaScript or Adobe Flash)</a:t>
            </a:r>
          </a:p>
        </p:txBody>
      </p:sp>
      <p:sp>
        <p:nvSpPr>
          <p:cNvPr id="7" name="Rectangle 6">
            <a:extLst>
              <a:ext uri="{FF2B5EF4-FFF2-40B4-BE49-F238E27FC236}">
                <a16:creationId xmlns:a16="http://schemas.microsoft.com/office/drawing/2014/main" id="{4FC968F2-41CA-4BAB-8EAB-969BE55804CC}"/>
              </a:ext>
            </a:extLst>
          </p:cNvPr>
          <p:cNvSpPr/>
          <p:nvPr/>
        </p:nvSpPr>
        <p:spPr bwMode="auto">
          <a:xfrm>
            <a:off x="538419" y="1705719"/>
            <a:ext cx="2288918" cy="1932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Resource Owner</a:t>
            </a:r>
          </a:p>
        </p:txBody>
      </p:sp>
      <p:pic>
        <p:nvPicPr>
          <p:cNvPr id="8" name="Picture 7">
            <a:extLst>
              <a:ext uri="{FF2B5EF4-FFF2-40B4-BE49-F238E27FC236}">
                <a16:creationId xmlns:a16="http://schemas.microsoft.com/office/drawing/2014/main" id="{E7E77D4D-0A53-4D9B-B16C-48F87856E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639" y="1330312"/>
            <a:ext cx="1047666" cy="1057017"/>
          </a:xfrm>
          <a:prstGeom prst="rect">
            <a:avLst/>
          </a:prstGeom>
        </p:spPr>
      </p:pic>
      <p:sp>
        <p:nvSpPr>
          <p:cNvPr id="9" name="Rectangle 8">
            <a:extLst>
              <a:ext uri="{FF2B5EF4-FFF2-40B4-BE49-F238E27FC236}">
                <a16:creationId xmlns:a16="http://schemas.microsoft.com/office/drawing/2014/main" id="{AF611E4F-13F3-449D-BB29-627BB2B29BC1}"/>
              </a:ext>
            </a:extLst>
          </p:cNvPr>
          <p:cNvSpPr/>
          <p:nvPr/>
        </p:nvSpPr>
        <p:spPr bwMode="auto">
          <a:xfrm>
            <a:off x="731837" y="4758439"/>
            <a:ext cx="1828800" cy="1337746"/>
          </a:xfrm>
          <a:prstGeom prst="rect">
            <a:avLst/>
          </a:prstGeom>
          <a:ln>
            <a:prstDash val="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JavaScript Component</a:t>
            </a:r>
          </a:p>
          <a:p>
            <a:pPr algn="ctr" defTabSz="932472" fontAlgn="base">
              <a:spcBef>
                <a:spcPct val="0"/>
              </a:spcBef>
              <a:spcAft>
                <a:spcPct val="0"/>
              </a:spcAft>
            </a:pPr>
            <a:r>
              <a:rPr lang="en-US" sz="1400" dirty="0">
                <a:gradFill>
                  <a:gsLst>
                    <a:gs pos="0">
                      <a:srgbClr val="FFFFFF"/>
                    </a:gs>
                    <a:gs pos="100000">
                      <a:srgbClr val="FFFFFF"/>
                    </a:gs>
                  </a:gsLst>
                  <a:lin ang="5400000" scaled="0"/>
                </a:gradFill>
              </a:rPr>
              <a:t>(Browser)</a:t>
            </a:r>
          </a:p>
        </p:txBody>
      </p:sp>
      <p:sp>
        <p:nvSpPr>
          <p:cNvPr id="10" name="Rectangle 9">
            <a:extLst>
              <a:ext uri="{FF2B5EF4-FFF2-40B4-BE49-F238E27FC236}">
                <a16:creationId xmlns:a16="http://schemas.microsoft.com/office/drawing/2014/main" id="{EE45BC51-AA1F-4624-A516-4A7655DA5856}"/>
              </a:ext>
            </a:extLst>
          </p:cNvPr>
          <p:cNvSpPr/>
          <p:nvPr/>
        </p:nvSpPr>
        <p:spPr bwMode="auto">
          <a:xfrm>
            <a:off x="4389437" y="1704708"/>
            <a:ext cx="3045082" cy="128529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OAuth 2.0</a:t>
            </a:r>
          </a:p>
          <a:p>
            <a:pPr algn="ctr" defTabSz="932472" fontAlgn="base">
              <a:spcBef>
                <a:spcPct val="0"/>
              </a:spcBef>
              <a:spcAft>
                <a:spcPct val="0"/>
              </a:spcAft>
            </a:pPr>
            <a:r>
              <a:rPr lang="en-US" sz="1400" dirty="0">
                <a:gradFill>
                  <a:gsLst>
                    <a:gs pos="0">
                      <a:srgbClr val="FFFFFF"/>
                    </a:gs>
                    <a:gs pos="100000">
                      <a:srgbClr val="FFFFFF"/>
                    </a:gs>
                  </a:gsLst>
                  <a:lin ang="5400000" scaled="0"/>
                </a:gradFill>
              </a:rPr>
              <a:t>Authorization Server</a:t>
            </a:r>
          </a:p>
        </p:txBody>
      </p:sp>
      <p:pic>
        <p:nvPicPr>
          <p:cNvPr id="12" name="Picture 11">
            <a:extLst>
              <a:ext uri="{FF2B5EF4-FFF2-40B4-BE49-F238E27FC236}">
                <a16:creationId xmlns:a16="http://schemas.microsoft.com/office/drawing/2014/main" id="{358F52E6-ECAA-4F84-BC96-8A9E7EA89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237" y="5597657"/>
            <a:ext cx="838200" cy="838200"/>
          </a:xfrm>
          <a:prstGeom prst="rect">
            <a:avLst/>
          </a:prstGeom>
        </p:spPr>
      </p:pic>
      <p:sp>
        <p:nvSpPr>
          <p:cNvPr id="13" name="Rectangle 12">
            <a:extLst>
              <a:ext uri="{FF2B5EF4-FFF2-40B4-BE49-F238E27FC236}">
                <a16:creationId xmlns:a16="http://schemas.microsoft.com/office/drawing/2014/main" id="{B55F073E-2969-42DC-B6E8-DB130BB3B862}"/>
              </a:ext>
            </a:extLst>
          </p:cNvPr>
          <p:cNvSpPr/>
          <p:nvPr/>
        </p:nvSpPr>
        <p:spPr bwMode="auto">
          <a:xfrm>
            <a:off x="4789755" y="4740551"/>
            <a:ext cx="2057400" cy="1337746"/>
          </a:xfrm>
          <a:prstGeom prst="rect">
            <a:avLst/>
          </a:prstGeom>
          <a:ln>
            <a:prstDash val="dash"/>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Web Server Component</a:t>
            </a:r>
          </a:p>
        </p:txBody>
      </p:sp>
      <p:pic>
        <p:nvPicPr>
          <p:cNvPr id="14" name="Picture 13">
            <a:extLst>
              <a:ext uri="{FF2B5EF4-FFF2-40B4-BE49-F238E27FC236}">
                <a16:creationId xmlns:a16="http://schemas.microsoft.com/office/drawing/2014/main" id="{CC9A6084-7ADB-49C2-8063-85F09B687C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1226" y="5435395"/>
            <a:ext cx="1024421" cy="1024421"/>
          </a:xfrm>
          <a:prstGeom prst="rect">
            <a:avLst/>
          </a:prstGeom>
        </p:spPr>
      </p:pic>
      <p:cxnSp>
        <p:nvCxnSpPr>
          <p:cNvPr id="15" name="Straight Connector 14">
            <a:extLst>
              <a:ext uri="{FF2B5EF4-FFF2-40B4-BE49-F238E27FC236}">
                <a16:creationId xmlns:a16="http://schemas.microsoft.com/office/drawing/2014/main" id="{84326F3A-18D3-4EE6-AAAB-E1743D17AA46}"/>
              </a:ext>
            </a:extLst>
          </p:cNvPr>
          <p:cNvCxnSpPr>
            <a:cxnSpLocks/>
          </p:cNvCxnSpPr>
          <p:nvPr/>
        </p:nvCxnSpPr>
        <p:spPr>
          <a:xfrm flipH="1" flipV="1">
            <a:off x="1283450" y="3656517"/>
            <a:ext cx="12267" cy="1101922"/>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C83F1D-B34F-442F-A4C4-26FD82301CAB}"/>
              </a:ext>
            </a:extLst>
          </p:cNvPr>
          <p:cNvCxnSpPr>
            <a:cxnSpLocks/>
          </p:cNvCxnSpPr>
          <p:nvPr/>
        </p:nvCxnSpPr>
        <p:spPr>
          <a:xfrm>
            <a:off x="2827337" y="1927542"/>
            <a:ext cx="1562100"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800843-B404-4C04-91F8-CFC4C8F8D718}"/>
              </a:ext>
            </a:extLst>
          </p:cNvPr>
          <p:cNvCxnSpPr>
            <a:cxnSpLocks/>
          </p:cNvCxnSpPr>
          <p:nvPr/>
        </p:nvCxnSpPr>
        <p:spPr>
          <a:xfrm>
            <a:off x="2827337" y="2308542"/>
            <a:ext cx="156210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C69D211-273B-499A-8CB8-B4A38227034B}"/>
              </a:ext>
            </a:extLst>
          </p:cNvPr>
          <p:cNvCxnSpPr>
            <a:cxnSpLocks/>
          </p:cNvCxnSpPr>
          <p:nvPr/>
        </p:nvCxnSpPr>
        <p:spPr>
          <a:xfrm>
            <a:off x="2827337" y="2689542"/>
            <a:ext cx="1562100" cy="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3F944B-DC5C-46BA-91C3-398B01F7B318}"/>
              </a:ext>
            </a:extLst>
          </p:cNvPr>
          <p:cNvCxnSpPr>
            <a:cxnSpLocks/>
          </p:cNvCxnSpPr>
          <p:nvPr/>
        </p:nvCxnSpPr>
        <p:spPr>
          <a:xfrm>
            <a:off x="2827337" y="3146016"/>
            <a:ext cx="3238500"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5AC626E-14D8-4E62-9F61-2CDF1C8FF08C}"/>
              </a:ext>
            </a:extLst>
          </p:cNvPr>
          <p:cNvCxnSpPr>
            <a:cxnSpLocks/>
          </p:cNvCxnSpPr>
          <p:nvPr/>
        </p:nvCxnSpPr>
        <p:spPr>
          <a:xfrm>
            <a:off x="2827337" y="3510498"/>
            <a:ext cx="2705100" cy="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0E4E01-A3EE-49EE-A2AE-54EB6A031B4E}"/>
              </a:ext>
            </a:extLst>
          </p:cNvPr>
          <p:cNvCxnSpPr>
            <a:cxnSpLocks/>
          </p:cNvCxnSpPr>
          <p:nvPr/>
        </p:nvCxnSpPr>
        <p:spPr>
          <a:xfrm flipH="1" flipV="1">
            <a:off x="1893050" y="3648106"/>
            <a:ext cx="0" cy="109728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0DA9E7-FC20-419C-9275-79F96724174F}"/>
              </a:ext>
            </a:extLst>
          </p:cNvPr>
          <p:cNvCxnSpPr>
            <a:cxnSpLocks/>
          </p:cNvCxnSpPr>
          <p:nvPr/>
        </p:nvCxnSpPr>
        <p:spPr>
          <a:xfrm flipV="1">
            <a:off x="5519362" y="3510498"/>
            <a:ext cx="0" cy="118872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AA993A-22D2-49B8-8C07-907194FC07ED}"/>
              </a:ext>
            </a:extLst>
          </p:cNvPr>
          <p:cNvCxnSpPr>
            <a:cxnSpLocks/>
          </p:cNvCxnSpPr>
          <p:nvPr/>
        </p:nvCxnSpPr>
        <p:spPr>
          <a:xfrm flipH="1" flipV="1">
            <a:off x="6065837" y="3146017"/>
            <a:ext cx="4083" cy="1577067"/>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5924B8E-29B9-418A-B510-BB897DAAE0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1237" y="2114443"/>
            <a:ext cx="365760" cy="365760"/>
          </a:xfrm>
          <a:prstGeom prst="rect">
            <a:avLst/>
          </a:prstGeom>
        </p:spPr>
      </p:pic>
      <p:pic>
        <p:nvPicPr>
          <p:cNvPr id="25" name="Picture 24">
            <a:extLst>
              <a:ext uri="{FF2B5EF4-FFF2-40B4-BE49-F238E27FC236}">
                <a16:creationId xmlns:a16="http://schemas.microsoft.com/office/drawing/2014/main" id="{5DB61F16-A693-474A-B742-E4AC6B77DD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6103" y="2519472"/>
            <a:ext cx="365760" cy="365760"/>
          </a:xfrm>
          <a:prstGeom prst="rect">
            <a:avLst/>
          </a:prstGeom>
        </p:spPr>
      </p:pic>
      <p:pic>
        <p:nvPicPr>
          <p:cNvPr id="26" name="Picture 25">
            <a:extLst>
              <a:ext uri="{FF2B5EF4-FFF2-40B4-BE49-F238E27FC236}">
                <a16:creationId xmlns:a16="http://schemas.microsoft.com/office/drawing/2014/main" id="{9519AB81-28DF-4FEE-A034-CCC385FE91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837" y="3954254"/>
            <a:ext cx="365760" cy="365760"/>
          </a:xfrm>
          <a:prstGeom prst="rect">
            <a:avLst/>
          </a:prstGeom>
        </p:spPr>
      </p:pic>
      <p:pic>
        <p:nvPicPr>
          <p:cNvPr id="27" name="Picture 26">
            <a:extLst>
              <a:ext uri="{FF2B5EF4-FFF2-40B4-BE49-F238E27FC236}">
                <a16:creationId xmlns:a16="http://schemas.microsoft.com/office/drawing/2014/main" id="{E27881FB-D234-47FE-95D2-B4CBBB5F25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61250" y="3344862"/>
            <a:ext cx="365760" cy="365760"/>
          </a:xfrm>
          <a:prstGeom prst="rect">
            <a:avLst/>
          </a:prstGeom>
        </p:spPr>
      </p:pic>
      <p:pic>
        <p:nvPicPr>
          <p:cNvPr id="28" name="Picture 27">
            <a:extLst>
              <a:ext uri="{FF2B5EF4-FFF2-40B4-BE49-F238E27FC236}">
                <a16:creationId xmlns:a16="http://schemas.microsoft.com/office/drawing/2014/main" id="{34854DCA-1E05-4F57-92DC-BB4F0D16E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6422" y="1744662"/>
            <a:ext cx="365760" cy="365760"/>
          </a:xfrm>
          <a:prstGeom prst="rect">
            <a:avLst/>
          </a:prstGeom>
        </p:spPr>
      </p:pic>
      <p:sp>
        <p:nvSpPr>
          <p:cNvPr id="29" name="Text Placeholder 5">
            <a:extLst>
              <a:ext uri="{FF2B5EF4-FFF2-40B4-BE49-F238E27FC236}">
                <a16:creationId xmlns:a16="http://schemas.microsoft.com/office/drawing/2014/main" id="{A0906A57-E39D-4C26-A71D-D4491B98C863}"/>
              </a:ext>
            </a:extLst>
          </p:cNvPr>
          <p:cNvSpPr txBox="1">
            <a:spLocks/>
          </p:cNvSpPr>
          <p:nvPr/>
        </p:nvSpPr>
        <p:spPr>
          <a:xfrm>
            <a:off x="7963011" y="1851360"/>
            <a:ext cx="4275025" cy="461770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1600" dirty="0">
                <a:latin typeface="+mn-lt"/>
              </a:rPr>
              <a:t>Client redirects Resource Owner to Authorization Server.</a:t>
            </a:r>
            <a:br>
              <a:rPr lang="en-US" sz="1600" dirty="0">
                <a:latin typeface="+mn-lt"/>
              </a:rPr>
            </a:br>
            <a:endParaRPr lang="en-US" sz="1600" dirty="0">
              <a:latin typeface="+mn-lt"/>
            </a:endParaRPr>
          </a:p>
          <a:p>
            <a:pPr marL="514350" indent="-514350">
              <a:buFont typeface="+mj-lt"/>
              <a:buAutoNum type="arabicPeriod"/>
            </a:pPr>
            <a:r>
              <a:rPr lang="en-US" sz="1600" dirty="0">
                <a:latin typeface="+mn-lt"/>
              </a:rPr>
              <a:t>Resource Owner authenticates and grants consent</a:t>
            </a:r>
            <a:br>
              <a:rPr lang="en-US" sz="1600" dirty="0">
                <a:latin typeface="+mn-lt"/>
              </a:rPr>
            </a:br>
            <a:endParaRPr lang="en-US" sz="1600" dirty="0">
              <a:latin typeface="+mn-lt"/>
            </a:endParaRPr>
          </a:p>
          <a:p>
            <a:pPr marL="514350" indent="-514350">
              <a:buFont typeface="+mj-lt"/>
              <a:buAutoNum type="arabicPeriod"/>
            </a:pPr>
            <a:r>
              <a:rPr lang="en-US" sz="1600" dirty="0">
                <a:latin typeface="+mn-lt"/>
              </a:rPr>
              <a:t>Authorization Server redirects Resource Owner to the Client’s Server Component with the </a:t>
            </a:r>
            <a:r>
              <a:rPr lang="en-US" sz="1600" b="1" dirty="0">
                <a:latin typeface="+mn-lt"/>
              </a:rPr>
              <a:t>Access Token </a:t>
            </a:r>
            <a:r>
              <a:rPr lang="en-US" sz="1600" dirty="0">
                <a:latin typeface="+mn-lt"/>
              </a:rPr>
              <a:t>in URL fragment</a:t>
            </a:r>
            <a:br>
              <a:rPr lang="en-US" sz="1600" dirty="0">
                <a:latin typeface="+mn-lt"/>
              </a:rPr>
            </a:br>
            <a:endParaRPr lang="en-US" sz="1600" dirty="0">
              <a:latin typeface="+mn-lt"/>
            </a:endParaRPr>
          </a:p>
          <a:p>
            <a:pPr marL="514350" indent="-514350">
              <a:buFont typeface="+mj-lt"/>
              <a:buAutoNum type="arabicPeriod"/>
            </a:pPr>
            <a:r>
              <a:rPr lang="en-US" sz="1600" dirty="0">
                <a:latin typeface="+mn-lt"/>
              </a:rPr>
              <a:t>Client’s Server Component returns script that extracts Access Token from the URL fragment</a:t>
            </a:r>
          </a:p>
        </p:txBody>
      </p:sp>
      <p:pic>
        <p:nvPicPr>
          <p:cNvPr id="30" name="Picture 29">
            <a:extLst>
              <a:ext uri="{FF2B5EF4-FFF2-40B4-BE49-F238E27FC236}">
                <a16:creationId xmlns:a16="http://schemas.microsoft.com/office/drawing/2014/main" id="{910EEA45-398E-49D2-9487-C65160EEC3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3800" y="2963862"/>
            <a:ext cx="365760" cy="365760"/>
          </a:xfrm>
          <a:prstGeom prst="rect">
            <a:avLst/>
          </a:prstGeom>
        </p:spPr>
      </p:pic>
      <p:pic>
        <p:nvPicPr>
          <p:cNvPr id="31" name="Picture 30">
            <a:extLst>
              <a:ext uri="{FF2B5EF4-FFF2-40B4-BE49-F238E27FC236}">
                <a16:creationId xmlns:a16="http://schemas.microsoft.com/office/drawing/2014/main" id="{E62A0FF4-29FE-489D-B729-9EF42A086D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189" y="3940832"/>
            <a:ext cx="365760" cy="365760"/>
          </a:xfrm>
          <a:prstGeom prst="rect">
            <a:avLst/>
          </a:prstGeom>
        </p:spPr>
      </p:pic>
      <p:pic>
        <p:nvPicPr>
          <p:cNvPr id="32" name="Picture 31">
            <a:extLst>
              <a:ext uri="{FF2B5EF4-FFF2-40B4-BE49-F238E27FC236}">
                <a16:creationId xmlns:a16="http://schemas.microsoft.com/office/drawing/2014/main" id="{81C61041-FA4A-4B55-9905-2D5A2E9FE606}"/>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900363" y="2734268"/>
            <a:ext cx="717898" cy="717898"/>
          </a:xfrm>
          <a:prstGeom prst="rect">
            <a:avLst/>
          </a:prstGeom>
          <a:solidFill>
            <a:schemeClr val="accent1"/>
          </a:solidFill>
        </p:spPr>
      </p:pic>
    </p:spTree>
    <p:extLst>
      <p:ext uri="{BB962C8B-B14F-4D97-AF65-F5344CB8AC3E}">
        <p14:creationId xmlns:p14="http://schemas.microsoft.com/office/powerpoint/2010/main" val="1407295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animEffect transition="in" filter="fade">
                                      <p:cBhvr>
                                        <p:cTn id="19" dur="500"/>
                                        <p:tgtEl>
                                          <p:spTgt spid="2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xEl>
                                              <p:pRg st="1" end="1"/>
                                            </p:txEl>
                                          </p:spTgt>
                                        </p:tgtEl>
                                        <p:attrNameLst>
                                          <p:attrName>style.visibility</p:attrName>
                                        </p:attrNameLst>
                                      </p:cBhvr>
                                      <p:to>
                                        <p:strVal val="visible"/>
                                      </p:to>
                                    </p:set>
                                    <p:animEffect transition="in" filter="fade">
                                      <p:cBhvr>
                                        <p:cTn id="30" dur="500"/>
                                        <p:tgtEl>
                                          <p:spTgt spid="29">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xEl>
                                              <p:pRg st="2" end="2"/>
                                            </p:txEl>
                                          </p:spTgt>
                                        </p:tgtEl>
                                        <p:attrNameLst>
                                          <p:attrName>style.visibility</p:attrName>
                                        </p:attrNameLst>
                                      </p:cBhvr>
                                      <p:to>
                                        <p:strVal val="visible"/>
                                      </p:to>
                                    </p:set>
                                    <p:animEffect transition="in" filter="fade">
                                      <p:cBhvr>
                                        <p:cTn id="50" dur="500"/>
                                        <p:tgtEl>
                                          <p:spTgt spid="29">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29">
                                            <p:txEl>
                                              <p:pRg st="3" end="3"/>
                                            </p:txEl>
                                          </p:spTgt>
                                        </p:tgtEl>
                                        <p:attrNameLst>
                                          <p:attrName>style.visibility</p:attrName>
                                        </p:attrNameLst>
                                      </p:cBhvr>
                                      <p:to>
                                        <p:strVal val="visible"/>
                                      </p:to>
                                    </p:set>
                                    <p:animEffect transition="in" filter="fade">
                                      <p:cBhvr>
                                        <p:cTn id="70"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25DBB0-1237-4434-B5C8-C8C61B106B88}"/>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14</a:t>
            </a:fld>
            <a:endParaRPr lang="en-US" dirty="0"/>
          </a:p>
        </p:txBody>
      </p:sp>
      <p:sp>
        <p:nvSpPr>
          <p:cNvPr id="3" name="Text Placeholder 2">
            <a:extLst>
              <a:ext uri="{FF2B5EF4-FFF2-40B4-BE49-F238E27FC236}">
                <a16:creationId xmlns:a16="http://schemas.microsoft.com/office/drawing/2014/main" id="{46625E7C-4551-4AE8-BF05-3C1454115D1C}"/>
              </a:ext>
            </a:extLst>
          </p:cNvPr>
          <p:cNvSpPr>
            <a:spLocks noGrp="1"/>
          </p:cNvSpPr>
          <p:nvPr>
            <p:ph type="body" sz="quarter" idx="13"/>
          </p:nvPr>
        </p:nvSpPr>
        <p:spPr/>
        <p:txBody>
          <a:bodyPr/>
          <a:lstStyle/>
          <a:p>
            <a:r>
              <a:rPr lang="en-US" dirty="0"/>
              <a:t>OAuth 2.0 Cheat Sheet</a:t>
            </a:r>
            <a:endParaRPr lang="fr-FR" dirty="0"/>
          </a:p>
        </p:txBody>
      </p:sp>
      <p:graphicFrame>
        <p:nvGraphicFramePr>
          <p:cNvPr id="4" name="Table 3">
            <a:extLst>
              <a:ext uri="{FF2B5EF4-FFF2-40B4-BE49-F238E27FC236}">
                <a16:creationId xmlns:a16="http://schemas.microsoft.com/office/drawing/2014/main" id="{3227DF2E-6CC1-4E7E-8B1E-8599AD1BEC86}"/>
              </a:ext>
            </a:extLst>
          </p:cNvPr>
          <p:cNvGraphicFramePr>
            <a:graphicFrameLocks noGrp="1"/>
          </p:cNvGraphicFramePr>
          <p:nvPr>
            <p:extLst/>
          </p:nvPr>
        </p:nvGraphicFramePr>
        <p:xfrm>
          <a:off x="366141" y="1841288"/>
          <a:ext cx="7132242" cy="4328160"/>
        </p:xfrm>
        <a:graphic>
          <a:graphicData uri="http://schemas.openxmlformats.org/drawingml/2006/table">
            <a:tbl>
              <a:tblPr>
                <a:tableStyleId>{5C22544A-7EE6-4342-B048-85BDC9FD1C3A}</a:tableStyleId>
              </a:tblPr>
              <a:tblGrid>
                <a:gridCol w="2331695">
                  <a:extLst>
                    <a:ext uri="{9D8B030D-6E8A-4147-A177-3AD203B41FA5}">
                      <a16:colId xmlns:a16="http://schemas.microsoft.com/office/drawing/2014/main" val="20000"/>
                    </a:ext>
                  </a:extLst>
                </a:gridCol>
                <a:gridCol w="4800547">
                  <a:extLst>
                    <a:ext uri="{9D8B030D-6E8A-4147-A177-3AD203B41FA5}">
                      <a16:colId xmlns:a16="http://schemas.microsoft.com/office/drawing/2014/main" val="20001"/>
                    </a:ext>
                  </a:extLst>
                </a:gridCol>
              </a:tblGrid>
              <a:tr h="407515">
                <a:tc>
                  <a:txBody>
                    <a:bodyPr/>
                    <a:lstStyle/>
                    <a:p>
                      <a:r>
                        <a:rPr lang="en-US" sz="1600" dirty="0"/>
                        <a:t>Date Ratified</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October 2012</a:t>
                      </a:r>
                    </a:p>
                  </a:txBody>
                  <a:tcPr marL="182880" marR="182880" marT="91440" marB="91440"/>
                </a:tc>
                <a:extLst>
                  <a:ext uri="{0D108BD9-81ED-4DB2-BD59-A6C34878D82A}">
                    <a16:rowId xmlns:a16="http://schemas.microsoft.com/office/drawing/2014/main" val="10000"/>
                  </a:ext>
                </a:extLst>
              </a:tr>
              <a:tr h="407515">
                <a:tc>
                  <a:txBody>
                    <a:bodyPr/>
                    <a:lstStyle/>
                    <a:p>
                      <a:r>
                        <a:rPr lang="en-US" sz="1600" dirty="0"/>
                        <a:t>When to use</a:t>
                      </a:r>
                      <a:r>
                        <a:rPr lang="en-US" sz="1600" baseline="0" dirty="0"/>
                        <a:t> it</a:t>
                      </a:r>
                      <a:endParaRPr lang="en-US" sz="1600"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Rich Client and Modern App scenarios</a:t>
                      </a:r>
                    </a:p>
                  </a:txBody>
                  <a:tcPr marL="182880" marR="182880" marT="91440" marB="91440"/>
                </a:tc>
                <a:extLst>
                  <a:ext uri="{0D108BD9-81ED-4DB2-BD59-A6C34878D82A}">
                    <a16:rowId xmlns:a16="http://schemas.microsoft.com/office/drawing/2014/main" val="10001"/>
                  </a:ext>
                </a:extLst>
              </a:tr>
              <a:tr h="407515">
                <a:tc>
                  <a:txBody>
                    <a:bodyPr/>
                    <a:lstStyle/>
                    <a:p>
                      <a:endParaRPr lang="en-US" sz="1600"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err="1">
                          <a:latin typeface="+mn-lt"/>
                        </a:rPr>
                        <a:t>RESTful</a:t>
                      </a:r>
                      <a:r>
                        <a:rPr lang="en-US" sz="1600" b="1" dirty="0">
                          <a:latin typeface="+mn-lt"/>
                        </a:rPr>
                        <a:t> Web API access</a:t>
                      </a:r>
                    </a:p>
                  </a:txBody>
                  <a:tcPr marL="182880" marR="182880" marT="91440" marB="91440"/>
                </a:tc>
                <a:extLst>
                  <a:ext uri="{0D108BD9-81ED-4DB2-BD59-A6C34878D82A}">
                    <a16:rowId xmlns:a16="http://schemas.microsoft.com/office/drawing/2014/main" val="10002"/>
                  </a:ext>
                </a:extLst>
              </a:tr>
              <a:tr h="407515">
                <a:tc>
                  <a:txBody>
                    <a:bodyPr/>
                    <a:lstStyle/>
                    <a:p>
                      <a:r>
                        <a:rPr lang="en-US" sz="1600" dirty="0"/>
                        <a:t>Token Format</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Agnostic,</a:t>
                      </a:r>
                      <a:r>
                        <a:rPr lang="en-US" sz="1600" b="1" baseline="0" dirty="0">
                          <a:latin typeface="+mn-lt"/>
                        </a:rPr>
                        <a:t> but primarily JWT</a:t>
                      </a:r>
                      <a:endParaRPr lang="en-US" sz="1600" b="1" dirty="0">
                        <a:latin typeface="+mn-lt"/>
                      </a:endParaRPr>
                    </a:p>
                  </a:txBody>
                  <a:tcPr marL="182880" marR="182880" marT="91440" marB="91440"/>
                </a:tc>
                <a:extLst>
                  <a:ext uri="{0D108BD9-81ED-4DB2-BD59-A6C34878D82A}">
                    <a16:rowId xmlns:a16="http://schemas.microsoft.com/office/drawing/2014/main" val="10003"/>
                  </a:ext>
                </a:extLst>
              </a:tr>
              <a:tr h="407515">
                <a:tc>
                  <a:txBody>
                    <a:bodyPr/>
                    <a:lstStyle/>
                    <a:p>
                      <a:r>
                        <a:rPr lang="en-US" sz="1600" dirty="0"/>
                        <a:t>AD FS 2012 R2 Support</a:t>
                      </a:r>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Yes : Only Supports Authorization Code flow</a:t>
                      </a:r>
                    </a:p>
                  </a:txBody>
                  <a:tcPr marL="182880" marR="182880" marT="91440" marB="91440"/>
                </a:tc>
                <a:extLst>
                  <a:ext uri="{0D108BD9-81ED-4DB2-BD59-A6C34878D82A}">
                    <a16:rowId xmlns:a16="http://schemas.microsoft.com/office/drawing/2014/main" val="10004"/>
                  </a:ext>
                </a:extLst>
              </a:tr>
              <a:tr h="407515">
                <a:tc>
                  <a:txBody>
                    <a:bodyPr/>
                    <a:lstStyle/>
                    <a:p>
                      <a:r>
                        <a:rPr lang="en-US" sz="1600" dirty="0"/>
                        <a:t>AD </a:t>
                      </a:r>
                      <a:r>
                        <a:rPr lang="en-US" sz="1600"/>
                        <a:t>FS 2016 </a:t>
                      </a:r>
                      <a:r>
                        <a:rPr lang="en-US" sz="1600" dirty="0"/>
                        <a:t>Support</a:t>
                      </a:r>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Yes : Supports all OAuth 2.0 flows</a:t>
                      </a:r>
                    </a:p>
                  </a:txBody>
                  <a:tcPr marL="182880" marR="182880" marT="91440" marB="91440"/>
                </a:tc>
                <a:extLst>
                  <a:ext uri="{0D108BD9-81ED-4DB2-BD59-A6C34878D82A}">
                    <a16:rowId xmlns:a16="http://schemas.microsoft.com/office/drawing/2014/main" val="2199115677"/>
                  </a:ext>
                </a:extLst>
              </a:tr>
              <a:tr h="407515">
                <a:tc>
                  <a:txBody>
                    <a:bodyPr/>
                    <a:lstStyle/>
                    <a:p>
                      <a:r>
                        <a:rPr lang="en-US" sz="1600" dirty="0"/>
                        <a:t>Azure AD Support</a:t>
                      </a:r>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Yes :  Supports all OAuth</a:t>
                      </a:r>
                      <a:r>
                        <a:rPr lang="en-US" sz="1600" b="1" baseline="0" dirty="0">
                          <a:latin typeface="+mn-lt"/>
                        </a:rPr>
                        <a:t> 2.0 flows</a:t>
                      </a:r>
                    </a:p>
                  </a:txBody>
                  <a:tcPr marL="182880" marR="182880" marT="91440" marB="91440"/>
                </a:tc>
                <a:extLst>
                  <a:ext uri="{0D108BD9-81ED-4DB2-BD59-A6C34878D82A}">
                    <a16:rowId xmlns:a16="http://schemas.microsoft.com/office/drawing/2014/main" val="10006"/>
                  </a:ext>
                </a:extLst>
              </a:tr>
              <a:tr h="407515">
                <a:tc>
                  <a:txBody>
                    <a:bodyPr/>
                    <a:lstStyle/>
                    <a:p>
                      <a:endParaRPr lang="en-US" sz="1600" dirty="0"/>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b="1" baseline="0" dirty="0">
                        <a:latin typeface="+mn-lt"/>
                      </a:endParaRPr>
                    </a:p>
                  </a:txBody>
                  <a:tcPr marL="182880" marR="182880" marT="91440" marB="91440"/>
                </a:tc>
                <a:extLst>
                  <a:ext uri="{0D108BD9-81ED-4DB2-BD59-A6C34878D82A}">
                    <a16:rowId xmlns:a16="http://schemas.microsoft.com/office/drawing/2014/main" val="2216668754"/>
                  </a:ext>
                </a:extLst>
              </a:tr>
              <a:tr h="407515">
                <a:tc>
                  <a:txBody>
                    <a:bodyPr/>
                    <a:lstStyle/>
                    <a:p>
                      <a:r>
                        <a:rPr lang="en-US" sz="1600" dirty="0"/>
                        <a:t>Main Spec link</a:t>
                      </a:r>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baseline="0" dirty="0">
                          <a:latin typeface="+mn-lt"/>
                          <a:hlinkClick r:id="rId2"/>
                        </a:rPr>
                        <a:t>https://tools.ietf.org/html/rfc6749</a:t>
                      </a:r>
                      <a:endParaRPr lang="en-US" sz="1600" b="0" baseline="0" dirty="0">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hlinkClick r:id="rId3"/>
                        </a:rPr>
                        <a:t>https://aka.ms/Azure/Protocols</a:t>
                      </a:r>
                      <a:r>
                        <a:rPr lang="en-US" sz="1600" b="0" kern="1200" dirty="0">
                          <a:solidFill>
                            <a:schemeClr val="dk1"/>
                          </a:solidFill>
                          <a:effectLst/>
                          <a:latin typeface="+mn-lt"/>
                          <a:ea typeface="+mn-ea"/>
                          <a:cs typeface="+mn-cs"/>
                        </a:rPr>
                        <a:t>   </a:t>
                      </a:r>
                      <a:endParaRPr lang="en-US" sz="1600" b="0" baseline="0" dirty="0">
                        <a:latin typeface="+mn-lt"/>
                      </a:endParaRPr>
                    </a:p>
                  </a:txBody>
                  <a:tcPr marL="182880" marR="182880" marT="91440" marB="91440"/>
                </a:tc>
                <a:extLst>
                  <a:ext uri="{0D108BD9-81ED-4DB2-BD59-A6C34878D82A}">
                    <a16:rowId xmlns:a16="http://schemas.microsoft.com/office/drawing/2014/main" val="471919810"/>
                  </a:ext>
                </a:extLst>
              </a:tr>
            </a:tbl>
          </a:graphicData>
        </a:graphic>
      </p:graphicFrame>
      <p:pic>
        <p:nvPicPr>
          <p:cNvPr id="5" name="Picture 4">
            <a:extLst>
              <a:ext uri="{FF2B5EF4-FFF2-40B4-BE49-F238E27FC236}">
                <a16:creationId xmlns:a16="http://schemas.microsoft.com/office/drawing/2014/main" id="{FC3EB973-3A84-455A-8648-B1BC8D47E732}"/>
              </a:ext>
            </a:extLst>
          </p:cNvPr>
          <p:cNvPicPr>
            <a:picLocks noChangeAspect="1"/>
          </p:cNvPicPr>
          <p:nvPr/>
        </p:nvPicPr>
        <p:blipFill>
          <a:blip r:embed="rId4"/>
          <a:stretch>
            <a:fillRect/>
          </a:stretch>
        </p:blipFill>
        <p:spPr>
          <a:xfrm>
            <a:off x="7616956" y="1577043"/>
            <a:ext cx="4142580" cy="5126832"/>
          </a:xfrm>
          <a:prstGeom prst="rect">
            <a:avLst/>
          </a:prstGeom>
        </p:spPr>
      </p:pic>
    </p:spTree>
    <p:extLst>
      <p:ext uri="{BB962C8B-B14F-4D97-AF65-F5344CB8AC3E}">
        <p14:creationId xmlns:p14="http://schemas.microsoft.com/office/powerpoint/2010/main" val="34944120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732466-8CD2-4ED8-9AF5-ECA81405994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15</a:t>
            </a:fld>
            <a:endParaRPr lang="en-US" dirty="0"/>
          </a:p>
        </p:txBody>
      </p:sp>
      <p:sp>
        <p:nvSpPr>
          <p:cNvPr id="3" name="Text Placeholder 2">
            <a:extLst>
              <a:ext uri="{FF2B5EF4-FFF2-40B4-BE49-F238E27FC236}">
                <a16:creationId xmlns:a16="http://schemas.microsoft.com/office/drawing/2014/main" id="{686AFAD5-4277-4E81-B295-BB29E62A1596}"/>
              </a:ext>
            </a:extLst>
          </p:cNvPr>
          <p:cNvSpPr>
            <a:spLocks noGrp="1"/>
          </p:cNvSpPr>
          <p:nvPr>
            <p:ph type="body" sz="quarter" idx="13"/>
          </p:nvPr>
        </p:nvSpPr>
        <p:spPr/>
        <p:txBody>
          <a:bodyPr/>
          <a:lstStyle/>
          <a:p>
            <a:r>
              <a:rPr lang="en-US" dirty="0"/>
              <a:t>OpenID Connect Overview</a:t>
            </a:r>
            <a:endParaRPr lang="fr-FR" dirty="0"/>
          </a:p>
        </p:txBody>
      </p:sp>
      <p:sp>
        <p:nvSpPr>
          <p:cNvPr id="5" name="Rectangle 4">
            <a:extLst>
              <a:ext uri="{FF2B5EF4-FFF2-40B4-BE49-F238E27FC236}">
                <a16:creationId xmlns:a16="http://schemas.microsoft.com/office/drawing/2014/main" id="{7480B6F5-A8E0-4702-8359-825F5D809158}"/>
              </a:ext>
            </a:extLst>
          </p:cNvPr>
          <p:cNvSpPr/>
          <p:nvPr/>
        </p:nvSpPr>
        <p:spPr>
          <a:xfrm>
            <a:off x="457579" y="1759921"/>
            <a:ext cx="10881241" cy="4939814"/>
          </a:xfrm>
          <a:prstGeom prst="rect">
            <a:avLst/>
          </a:prstGeom>
        </p:spPr>
        <p:txBody>
          <a:bodyPr wrap="square">
            <a:spAutoFit/>
          </a:bodyPr>
          <a:lstStyle/>
          <a:p>
            <a:pPr marL="285750" indent="-285750" algn="l">
              <a:buFont typeface="Wingdings" panose="05000000000000000000" pitchFamily="2" charset="2"/>
              <a:buChar char="§"/>
            </a:pPr>
            <a:r>
              <a:rPr lang="en-US" sz="1600" dirty="0"/>
              <a:t>OAuth 2.0 is not intended for authentication </a:t>
            </a:r>
          </a:p>
          <a:p>
            <a:pPr marL="825475" lvl="1" indent="-285750" algn="l">
              <a:buFont typeface="Wingdings" panose="05000000000000000000" pitchFamily="2" charset="2"/>
              <a:buChar char="§"/>
            </a:pPr>
            <a:r>
              <a:rPr lang="en-US" sz="1600" dirty="0"/>
              <a:t>Recall :  OAuth 2.0 - </a:t>
            </a:r>
            <a:r>
              <a:rPr lang="en-US" sz="1600" u="sng" dirty="0"/>
              <a:t>delegate resource access rights to third parties</a:t>
            </a:r>
          </a:p>
          <a:p>
            <a:pPr marL="825475" lvl="1"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b="1" dirty="0"/>
              <a:t>OpenID Connect defines an identity layer on top of OAuth 2.0</a:t>
            </a:r>
          </a:p>
          <a:p>
            <a:pPr marL="825475" lvl="1" indent="-285750" algn="l">
              <a:buFont typeface="Wingdings" panose="05000000000000000000" pitchFamily="2" charset="2"/>
              <a:buChar char="§"/>
            </a:pPr>
            <a:r>
              <a:rPr lang="en-US" sz="1600" b="1" dirty="0"/>
              <a:t>Uses Two OAuth 2.0 Flows:</a:t>
            </a:r>
          </a:p>
          <a:p>
            <a:pPr marL="1365199" lvl="2" indent="-285750" algn="l">
              <a:buFont typeface="Wingdings" panose="05000000000000000000" pitchFamily="2" charset="2"/>
              <a:buChar char="§"/>
            </a:pPr>
            <a:r>
              <a:rPr lang="en-US" sz="1600" b="1" dirty="0"/>
              <a:t>Authorization Code Flow</a:t>
            </a:r>
          </a:p>
          <a:p>
            <a:pPr marL="1365199" lvl="2" indent="-285750" algn="l">
              <a:buFont typeface="Wingdings" panose="05000000000000000000" pitchFamily="2" charset="2"/>
              <a:buChar char="§"/>
            </a:pPr>
            <a:r>
              <a:rPr lang="en-US" sz="1600" b="1" dirty="0"/>
              <a:t>Implicit Flow</a:t>
            </a:r>
            <a:br>
              <a:rPr lang="en-US" sz="1600" b="1" dirty="0"/>
            </a:br>
            <a:endParaRPr lang="en-US" sz="1600" b="1" dirty="0"/>
          </a:p>
          <a:p>
            <a:pPr marL="825475" lvl="1" indent="-285750" algn="l">
              <a:buFont typeface="Wingdings" panose="05000000000000000000" pitchFamily="2" charset="2"/>
              <a:buChar char="§"/>
            </a:pPr>
            <a:r>
              <a:rPr lang="en-US" sz="1600" b="1" dirty="0"/>
              <a:t>Adds an </a:t>
            </a:r>
            <a:r>
              <a:rPr lang="en-US" sz="1600" b="1" dirty="0">
                <a:solidFill>
                  <a:srgbClr val="0070C0"/>
                </a:solidFill>
              </a:rPr>
              <a:t>ID Token </a:t>
            </a:r>
            <a:r>
              <a:rPr lang="en-US" sz="1600" b="1" dirty="0"/>
              <a:t>to OAuth 2.0 exchange</a:t>
            </a:r>
            <a:br>
              <a:rPr lang="en-US" sz="1600" b="1" dirty="0"/>
            </a:br>
            <a:endParaRPr lang="en-US" sz="1600" b="1" dirty="0"/>
          </a:p>
          <a:p>
            <a:pPr marL="825475" lvl="1" indent="-285750" algn="l">
              <a:buFont typeface="Wingdings" panose="05000000000000000000" pitchFamily="2" charset="2"/>
              <a:buChar char="§"/>
            </a:pPr>
            <a:r>
              <a:rPr lang="en-US" sz="1600" b="1" dirty="0"/>
              <a:t>Adds ability to request claims using an OAuth 2.0 access token</a:t>
            </a:r>
            <a:br>
              <a:rPr lang="en-US" sz="1600" dirty="0"/>
            </a:br>
            <a:endParaRPr lang="en-US" sz="1600" dirty="0"/>
          </a:p>
          <a:p>
            <a:pPr marL="825475" lvl="1" indent="-285750" algn="l">
              <a:buFont typeface="Wingdings" panose="05000000000000000000" pitchFamily="2" charset="2"/>
              <a:buChar char="§"/>
            </a:pPr>
            <a:r>
              <a:rPr lang="en-US" sz="1600" dirty="0"/>
              <a:t>Ratified in Feb. 2014</a:t>
            </a:r>
          </a:p>
          <a:p>
            <a:pPr marL="825475" lvl="1" indent="-285750" algn="l">
              <a:buFont typeface="Wingdings" panose="05000000000000000000" pitchFamily="2" charset="2"/>
              <a:buChar char="§"/>
            </a:pPr>
            <a:r>
              <a:rPr lang="en-US" sz="1600" dirty="0"/>
              <a:t>Microsoft Co-Authored</a:t>
            </a:r>
          </a:p>
          <a:p>
            <a:pPr marL="825475" lvl="1" indent="-285750" algn="l">
              <a:buFont typeface="Wingdings" panose="05000000000000000000" pitchFamily="2" charset="2"/>
              <a:buChar char="§"/>
            </a:pPr>
            <a:endParaRPr lang="en-US" sz="1600" dirty="0"/>
          </a:p>
          <a:p>
            <a:pPr marL="825475" lvl="1" indent="-285750" algn="l">
              <a:buFont typeface="Wingdings" panose="05000000000000000000" pitchFamily="2" charset="2"/>
              <a:buChar char="§"/>
            </a:pPr>
            <a:r>
              <a:rPr lang="en-US" sz="1600" dirty="0"/>
              <a:t>Relies on an additional REST-based </a:t>
            </a:r>
            <a:r>
              <a:rPr lang="en-US" sz="1600" b="1" dirty="0" err="1"/>
              <a:t>UserInfo</a:t>
            </a:r>
            <a:r>
              <a:rPr lang="en-US" sz="1600" dirty="0"/>
              <a:t> endpoint (in addition of </a:t>
            </a:r>
            <a:r>
              <a:rPr lang="fr-FR" dirty="0" err="1"/>
              <a:t>Authorization</a:t>
            </a:r>
            <a:r>
              <a:rPr lang="fr-FR" dirty="0"/>
              <a:t> and </a:t>
            </a:r>
            <a:r>
              <a:rPr lang="fr-FR" dirty="0" err="1"/>
              <a:t>Token</a:t>
            </a:r>
            <a:r>
              <a:rPr lang="fr-FR" dirty="0"/>
              <a:t> </a:t>
            </a:r>
            <a:r>
              <a:rPr lang="fr-FR" dirty="0" err="1"/>
              <a:t>endpoints</a:t>
            </a:r>
            <a:r>
              <a:rPr lang="en-US" sz="1600" dirty="0"/>
              <a:t> )</a:t>
            </a:r>
          </a:p>
          <a:p>
            <a:pPr marL="1365199" lvl="2" indent="-285750" algn="l">
              <a:buFont typeface="Wingdings" panose="05000000000000000000" pitchFamily="2" charset="2"/>
              <a:buChar char="§"/>
            </a:pPr>
            <a:r>
              <a:rPr lang="en-US" sz="1400" dirty="0"/>
              <a:t>For getting additional claims about a user</a:t>
            </a:r>
          </a:p>
          <a:p>
            <a:pPr marL="1365199" lvl="2" indent="-285750" algn="l">
              <a:buFont typeface="Wingdings" panose="05000000000000000000" pitchFamily="2" charset="2"/>
              <a:buChar char="§"/>
            </a:pPr>
            <a:r>
              <a:rPr lang="en-US" sz="1400" dirty="0"/>
              <a:t>Authenticate with Access Token received from OpenID Connect Provider</a:t>
            </a:r>
          </a:p>
          <a:p>
            <a:pPr marL="1365199" lvl="2" indent="-285750" algn="l">
              <a:buFont typeface="Wingdings" panose="05000000000000000000" pitchFamily="2" charset="2"/>
              <a:buChar char="§"/>
            </a:pPr>
            <a:r>
              <a:rPr lang="en-US" sz="1400" dirty="0"/>
              <a:t>Response returned in JSON.</a:t>
            </a:r>
            <a:endParaRPr lang="fr-FR" sz="1600" dirty="0"/>
          </a:p>
        </p:txBody>
      </p:sp>
      <p:pic>
        <p:nvPicPr>
          <p:cNvPr id="6" name="Picture 5">
            <a:extLst>
              <a:ext uri="{FF2B5EF4-FFF2-40B4-BE49-F238E27FC236}">
                <a16:creationId xmlns:a16="http://schemas.microsoft.com/office/drawing/2014/main" id="{4437170A-591F-4F70-90FC-500A825890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9968" y="736407"/>
            <a:ext cx="1716242" cy="1716242"/>
          </a:xfrm>
          <a:prstGeom prst="ellipse">
            <a:avLst/>
          </a:prstGeom>
        </p:spPr>
      </p:pic>
    </p:spTree>
    <p:extLst>
      <p:ext uri="{BB962C8B-B14F-4D97-AF65-F5344CB8AC3E}">
        <p14:creationId xmlns:p14="http://schemas.microsoft.com/office/powerpoint/2010/main" val="42681800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77B154-E22B-4F79-A66C-6B5BB8597B3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16</a:t>
            </a:fld>
            <a:endParaRPr lang="en-US" dirty="0"/>
          </a:p>
        </p:txBody>
      </p:sp>
      <p:sp>
        <p:nvSpPr>
          <p:cNvPr id="3" name="Text Placeholder 2">
            <a:extLst>
              <a:ext uri="{FF2B5EF4-FFF2-40B4-BE49-F238E27FC236}">
                <a16:creationId xmlns:a16="http://schemas.microsoft.com/office/drawing/2014/main" id="{F8B1CF4D-D533-431B-9E39-81308F306CC9}"/>
              </a:ext>
            </a:extLst>
          </p:cNvPr>
          <p:cNvSpPr>
            <a:spLocks noGrp="1"/>
          </p:cNvSpPr>
          <p:nvPr>
            <p:ph type="body" sz="quarter" idx="13"/>
          </p:nvPr>
        </p:nvSpPr>
        <p:spPr/>
        <p:txBody>
          <a:bodyPr/>
          <a:lstStyle/>
          <a:p>
            <a:r>
              <a:rPr lang="en-US" dirty="0" err="1"/>
              <a:t>AuthN</a:t>
            </a:r>
            <a:r>
              <a:rPr lang="en-US" dirty="0"/>
              <a:t> with the Authorization Code Flow</a:t>
            </a:r>
            <a:endParaRPr lang="fr-FR" dirty="0"/>
          </a:p>
        </p:txBody>
      </p:sp>
      <p:sp>
        <p:nvSpPr>
          <p:cNvPr id="4" name="Content Placeholder 2">
            <a:extLst>
              <a:ext uri="{FF2B5EF4-FFF2-40B4-BE49-F238E27FC236}">
                <a16:creationId xmlns:a16="http://schemas.microsoft.com/office/drawing/2014/main" id="{2D4818D2-9DDE-491E-943E-EB5C1FEADC30}"/>
              </a:ext>
            </a:extLst>
          </p:cNvPr>
          <p:cNvSpPr txBox="1">
            <a:spLocks/>
          </p:cNvSpPr>
          <p:nvPr/>
        </p:nvSpPr>
        <p:spPr>
          <a:xfrm>
            <a:off x="7109315" y="2104786"/>
            <a:ext cx="5130122" cy="4592876"/>
          </a:xfrm>
          <a:prstGeom prst="rect">
            <a:avLst/>
          </a:prstGeom>
        </p:spPr>
        <p:txBody>
          <a:bodyPr lIns="93260" tIns="46632" rIns="93260" bIns="46632">
            <a:no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Aft>
                <a:spcPts val="612"/>
              </a:spcAft>
              <a:buClrTx/>
              <a:buFont typeface="+mj-lt"/>
              <a:buAutoNum type="arabicPeriod"/>
            </a:pPr>
            <a:r>
              <a:rPr lang="en-US" sz="1400" dirty="0">
                <a:latin typeface="Segoe UI" pitchFamily="34" charset="0"/>
                <a:ea typeface="Segoe UI" pitchFamily="34" charset="0"/>
                <a:cs typeface="Segoe UI" pitchFamily="34" charset="0"/>
              </a:rPr>
              <a:t>A client registers with the </a:t>
            </a:r>
            <a:r>
              <a:rPr lang="en-US" sz="1400" dirty="0" err="1">
                <a:latin typeface="Segoe UI" pitchFamily="34" charset="0"/>
                <a:ea typeface="Segoe UI" pitchFamily="34" charset="0"/>
                <a:cs typeface="Segoe UI" pitchFamily="34" charset="0"/>
              </a:rPr>
              <a:t>OpenID</a:t>
            </a:r>
            <a:r>
              <a:rPr lang="en-US" sz="1400" dirty="0">
                <a:latin typeface="Segoe UI" pitchFamily="34" charset="0"/>
                <a:ea typeface="Segoe UI" pitchFamily="34" charset="0"/>
                <a:cs typeface="Segoe UI" pitchFamily="34" charset="0"/>
              </a:rPr>
              <a:t> Connect Provider (OP)</a:t>
            </a:r>
          </a:p>
          <a:p>
            <a:pPr marL="342900" indent="-342900">
              <a:spcAft>
                <a:spcPts val="612"/>
              </a:spcAft>
              <a:buClrTx/>
              <a:buFont typeface="+mj-lt"/>
              <a:buAutoNum type="arabicPeriod"/>
            </a:pPr>
            <a:r>
              <a:rPr lang="en-US" sz="1400" dirty="0">
                <a:latin typeface="Segoe UI" pitchFamily="34" charset="0"/>
                <a:ea typeface="Segoe UI" pitchFamily="34" charset="0"/>
                <a:cs typeface="Segoe UI" pitchFamily="34" charset="0"/>
              </a:rPr>
              <a:t>User browses to the Web App and initiates Log In</a:t>
            </a:r>
          </a:p>
          <a:p>
            <a:pPr marL="342900" indent="-342900">
              <a:spcAft>
                <a:spcPts val="612"/>
              </a:spcAft>
              <a:buClrTx/>
              <a:buFont typeface="+mj-lt"/>
              <a:buAutoNum type="arabicPeriod"/>
            </a:pPr>
            <a:r>
              <a:rPr lang="en-US" sz="1400" dirty="0">
                <a:latin typeface="Segoe UI" pitchFamily="34" charset="0"/>
                <a:ea typeface="Segoe UI" pitchFamily="34" charset="0"/>
                <a:cs typeface="Segoe UI" pitchFamily="34" charset="0"/>
              </a:rPr>
              <a:t>Web App redirects User to the OP</a:t>
            </a:r>
          </a:p>
          <a:p>
            <a:pPr marL="342900" indent="-342900">
              <a:spcAft>
                <a:spcPts val="612"/>
              </a:spcAft>
              <a:buClrTx/>
              <a:buFont typeface="+mj-lt"/>
              <a:buAutoNum type="arabicPeriod"/>
            </a:pPr>
            <a:r>
              <a:rPr lang="en-US" sz="1400" dirty="0">
                <a:latin typeface="Segoe UI" pitchFamily="34" charset="0"/>
                <a:ea typeface="Segoe UI" pitchFamily="34" charset="0"/>
                <a:cs typeface="Segoe UI" pitchFamily="34" charset="0"/>
              </a:rPr>
              <a:t>User authenticates to the OP and gives consent for the Web App to use his identity</a:t>
            </a:r>
          </a:p>
          <a:p>
            <a:pPr marL="342900" indent="-342900">
              <a:spcAft>
                <a:spcPts val="612"/>
              </a:spcAft>
              <a:buClrTx/>
              <a:buFont typeface="+mj-lt"/>
              <a:buAutoNum type="arabicPeriod"/>
            </a:pPr>
            <a:r>
              <a:rPr lang="en-US" sz="1400" dirty="0">
                <a:latin typeface="Segoe UI" pitchFamily="34" charset="0"/>
                <a:ea typeface="Segoe UI" pitchFamily="34" charset="0"/>
                <a:cs typeface="Segoe UI" pitchFamily="34" charset="0"/>
              </a:rPr>
              <a:t>The OpenID Connect Provider (OP)</a:t>
            </a:r>
          </a:p>
          <a:p>
            <a:pPr marL="617220" lvl="1" indent="-342900">
              <a:spcAft>
                <a:spcPts val="612"/>
              </a:spcAft>
              <a:buClrTx/>
              <a:buFont typeface="+mj-lt"/>
              <a:buAutoNum type="alphaLcPeriod"/>
            </a:pPr>
            <a:r>
              <a:rPr lang="en-US" sz="1400" dirty="0">
                <a:latin typeface="Segoe UI" pitchFamily="34" charset="0"/>
                <a:ea typeface="Segoe UI" pitchFamily="34" charset="0"/>
                <a:cs typeface="Segoe UI" pitchFamily="34" charset="0"/>
              </a:rPr>
              <a:t>builds the Authorization Code [C] </a:t>
            </a:r>
          </a:p>
          <a:p>
            <a:pPr marL="617220" lvl="1" indent="-342900">
              <a:spcAft>
                <a:spcPts val="612"/>
              </a:spcAft>
              <a:buClrTx/>
              <a:buFont typeface="+mj-lt"/>
              <a:buAutoNum type="alphaLcPeriod"/>
            </a:pPr>
            <a:r>
              <a:rPr lang="en-US" sz="1400" dirty="0">
                <a:latin typeface="Segoe UI" pitchFamily="34" charset="0"/>
                <a:ea typeface="Segoe UI" pitchFamily="34" charset="0"/>
                <a:cs typeface="Segoe UI" pitchFamily="34" charset="0"/>
              </a:rPr>
              <a:t>redirects the User back to the Web App with the Authorization Code</a:t>
            </a:r>
          </a:p>
          <a:p>
            <a:pPr marL="342900" indent="-342900">
              <a:spcAft>
                <a:spcPts val="612"/>
              </a:spcAft>
              <a:buClrTx/>
              <a:buFont typeface="+mj-lt"/>
              <a:buAutoNum type="arabicPeriod"/>
            </a:pPr>
            <a:r>
              <a:rPr lang="en-US" sz="1400" dirty="0">
                <a:latin typeface="Segoe UI" pitchFamily="34" charset="0"/>
                <a:ea typeface="Segoe UI" pitchFamily="34" charset="0"/>
                <a:cs typeface="Segoe UI" pitchFamily="34" charset="0"/>
              </a:rPr>
              <a:t>Web App sends Authorization Code to OP</a:t>
            </a:r>
          </a:p>
          <a:p>
            <a:pPr marL="342900" indent="-342900">
              <a:spcAft>
                <a:spcPts val="612"/>
              </a:spcAft>
              <a:buClrTx/>
              <a:buFont typeface="+mj-lt"/>
              <a:buAutoNum type="arabicPeriod"/>
            </a:pPr>
            <a:r>
              <a:rPr lang="en-US" sz="1400" dirty="0">
                <a:latin typeface="Segoe UI" pitchFamily="34" charset="0"/>
                <a:ea typeface="Segoe UI" pitchFamily="34" charset="0"/>
                <a:cs typeface="Segoe UI" pitchFamily="34" charset="0"/>
              </a:rPr>
              <a:t>The OpenID Connect Provider (OP) </a:t>
            </a:r>
          </a:p>
          <a:p>
            <a:pPr marL="617220" lvl="1" indent="-342900">
              <a:spcAft>
                <a:spcPts val="612"/>
              </a:spcAft>
              <a:buClrTx/>
              <a:buFont typeface="+mj-lt"/>
              <a:buAutoNum type="alphaLcPeriod"/>
            </a:pPr>
            <a:r>
              <a:rPr lang="en-US" sz="1400" dirty="0">
                <a:latin typeface="Segoe UI" pitchFamily="34" charset="0"/>
                <a:ea typeface="Segoe UI" pitchFamily="34" charset="0"/>
                <a:cs typeface="Segoe UI" pitchFamily="34" charset="0"/>
              </a:rPr>
              <a:t>Creates ID Token [I] and Access Token [T] </a:t>
            </a:r>
          </a:p>
          <a:p>
            <a:pPr marL="617220" lvl="1" indent="-342900">
              <a:spcAft>
                <a:spcPts val="612"/>
              </a:spcAft>
              <a:buClrTx/>
              <a:buFont typeface="+mj-lt"/>
              <a:buAutoNum type="alphaLcPeriod"/>
            </a:pPr>
            <a:r>
              <a:rPr lang="en-US" sz="1400" dirty="0">
                <a:latin typeface="Segoe UI" pitchFamily="34" charset="0"/>
                <a:ea typeface="Segoe UI" pitchFamily="34" charset="0"/>
                <a:cs typeface="Segoe UI" pitchFamily="34" charset="0"/>
              </a:rPr>
              <a:t>And sends back to Web App</a:t>
            </a:r>
          </a:p>
          <a:p>
            <a:pPr marL="342900" indent="-342900">
              <a:spcAft>
                <a:spcPts val="612"/>
              </a:spcAft>
              <a:buClrTx/>
              <a:buFont typeface="+mj-lt"/>
              <a:buAutoNum type="arabicPeriod"/>
            </a:pPr>
            <a:r>
              <a:rPr lang="en-US" sz="1400" dirty="0">
                <a:latin typeface="Segoe UI" pitchFamily="34" charset="0"/>
                <a:ea typeface="Segoe UI" pitchFamily="34" charset="0"/>
                <a:cs typeface="Segoe UI" pitchFamily="34" charset="0"/>
              </a:rPr>
              <a:t>Web App verifies ID Token</a:t>
            </a:r>
          </a:p>
        </p:txBody>
      </p:sp>
      <p:grpSp>
        <p:nvGrpSpPr>
          <p:cNvPr id="5" name="Group 4">
            <a:extLst>
              <a:ext uri="{FF2B5EF4-FFF2-40B4-BE49-F238E27FC236}">
                <a16:creationId xmlns:a16="http://schemas.microsoft.com/office/drawing/2014/main" id="{6FA40FBF-4331-45FF-A4C2-1056B87EB5D2}"/>
              </a:ext>
            </a:extLst>
          </p:cNvPr>
          <p:cNvGrpSpPr/>
          <p:nvPr/>
        </p:nvGrpSpPr>
        <p:grpSpPr>
          <a:xfrm>
            <a:off x="350956" y="4787069"/>
            <a:ext cx="1383364" cy="1567029"/>
            <a:chOff x="1466757" y="3821834"/>
            <a:chExt cx="1306760" cy="1536443"/>
          </a:xfrm>
        </p:grpSpPr>
        <p:pic>
          <p:nvPicPr>
            <p:cNvPr id="6" name="Picture 3">
              <a:extLst>
                <a:ext uri="{FF2B5EF4-FFF2-40B4-BE49-F238E27FC236}">
                  <a16:creationId xmlns:a16="http://schemas.microsoft.com/office/drawing/2014/main" id="{A2C98F7B-BA0C-43F2-B9D7-A6ACB5FA1D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flipH="1">
              <a:off x="1466757" y="3821834"/>
              <a:ext cx="1306760" cy="13560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1DB71D-7CFA-4727-8921-3238DECB3FCC}"/>
                </a:ext>
              </a:extLst>
            </p:cNvPr>
            <p:cNvSpPr txBox="1"/>
            <p:nvPr/>
          </p:nvSpPr>
          <p:spPr>
            <a:xfrm>
              <a:off x="1811398" y="5042048"/>
              <a:ext cx="513629" cy="316229"/>
            </a:xfrm>
            <a:prstGeom prst="rect">
              <a:avLst/>
            </a:prstGeom>
            <a:noFill/>
          </p:spPr>
          <p:txBody>
            <a:bodyPr wrap="none" rtlCol="0">
              <a:spAutoFit/>
            </a:bodyPr>
            <a:lstStyle/>
            <a:p>
              <a:pPr defTabSz="932590"/>
              <a:r>
                <a:rPr lang="en-US" sz="1496" b="1" dirty="0">
                  <a:latin typeface="Segoe UI Light" pitchFamily="34" charset="0"/>
                </a:rPr>
                <a:t>User</a:t>
              </a:r>
              <a:endParaRPr lang="en-US" sz="1904" b="1" dirty="0">
                <a:latin typeface="Segoe UI Light" pitchFamily="34" charset="0"/>
              </a:endParaRPr>
            </a:p>
          </p:txBody>
        </p:sp>
      </p:grpSp>
      <p:pic>
        <p:nvPicPr>
          <p:cNvPr id="8" name="Picture 2">
            <a:extLst>
              <a:ext uri="{FF2B5EF4-FFF2-40B4-BE49-F238E27FC236}">
                <a16:creationId xmlns:a16="http://schemas.microsoft.com/office/drawing/2014/main" id="{B712E17F-B4E3-424F-8FE3-04A5A9670B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84211" y="5067907"/>
            <a:ext cx="1357037" cy="11080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C93EC5-7882-464C-A35F-4D8C27A5A7EC}"/>
              </a:ext>
            </a:extLst>
          </p:cNvPr>
          <p:cNvSpPr txBox="1"/>
          <p:nvPr/>
        </p:nvSpPr>
        <p:spPr>
          <a:xfrm>
            <a:off x="4534564" y="6190383"/>
            <a:ext cx="1856327" cy="324366"/>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r>
              <a:rPr lang="en-US" sz="1496" b="1" dirty="0">
                <a:solidFill>
                  <a:schemeClr val="tx1"/>
                </a:solidFill>
              </a:rPr>
              <a:t>Web Application</a:t>
            </a:r>
          </a:p>
        </p:txBody>
      </p:sp>
      <p:pic>
        <p:nvPicPr>
          <p:cNvPr id="10" name="Picture 6">
            <a:extLst>
              <a:ext uri="{FF2B5EF4-FFF2-40B4-BE49-F238E27FC236}">
                <a16:creationId xmlns:a16="http://schemas.microsoft.com/office/drawing/2014/main" id="{207F7D82-93F2-4EFF-85A0-3D5104D915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739672" y="2111705"/>
            <a:ext cx="736222" cy="10072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C54FF16-A0EE-429B-80F8-58ADFAB9852B}"/>
              </a:ext>
            </a:extLst>
          </p:cNvPr>
          <p:cNvSpPr txBox="1"/>
          <p:nvPr/>
        </p:nvSpPr>
        <p:spPr>
          <a:xfrm>
            <a:off x="1733203" y="1797960"/>
            <a:ext cx="2655141" cy="324366"/>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r>
              <a:rPr lang="en-US" sz="1496" b="1" dirty="0" err="1">
                <a:solidFill>
                  <a:schemeClr val="tx1"/>
                </a:solidFill>
              </a:rPr>
              <a:t>OpenID</a:t>
            </a:r>
            <a:r>
              <a:rPr lang="en-US" sz="1496" b="1" dirty="0">
                <a:solidFill>
                  <a:schemeClr val="tx1"/>
                </a:solidFill>
              </a:rPr>
              <a:t> Connect Provider (OP)</a:t>
            </a:r>
          </a:p>
        </p:txBody>
      </p:sp>
      <p:cxnSp>
        <p:nvCxnSpPr>
          <p:cNvPr id="12" name="Straight Arrow Connector 11">
            <a:extLst>
              <a:ext uri="{FF2B5EF4-FFF2-40B4-BE49-F238E27FC236}">
                <a16:creationId xmlns:a16="http://schemas.microsoft.com/office/drawing/2014/main" id="{4DB192E8-5984-4B20-9D43-F11BE7A67F82}"/>
              </a:ext>
            </a:extLst>
          </p:cNvPr>
          <p:cNvCxnSpPr/>
          <p:nvPr/>
        </p:nvCxnSpPr>
        <p:spPr>
          <a:xfrm>
            <a:off x="1807576" y="6038820"/>
            <a:ext cx="2729328" cy="1"/>
          </a:xfrm>
          <a:prstGeom prst="straightConnector1">
            <a:avLst/>
          </a:prstGeom>
          <a:ln>
            <a:solidFill>
              <a:schemeClr val="tx2"/>
            </a:solidFill>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FDE83E0C-BBF3-4916-B821-DC244A07F7DA}"/>
              </a:ext>
            </a:extLst>
          </p:cNvPr>
          <p:cNvCxnSpPr/>
          <p:nvPr/>
        </p:nvCxnSpPr>
        <p:spPr>
          <a:xfrm flipV="1">
            <a:off x="1951037" y="3402698"/>
            <a:ext cx="1836109" cy="1832263"/>
          </a:xfrm>
          <a:prstGeom prst="straightConnector1">
            <a:avLst/>
          </a:prstGeom>
          <a:ln>
            <a:solidFill>
              <a:schemeClr val="tx2"/>
            </a:solidFill>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0BE2C2C-2CE6-4876-A72F-2C85FBF0F544}"/>
              </a:ext>
            </a:extLst>
          </p:cNvPr>
          <p:cNvCxnSpPr/>
          <p:nvPr/>
        </p:nvCxnSpPr>
        <p:spPr>
          <a:xfrm flipV="1">
            <a:off x="5943920" y="2566777"/>
            <a:ext cx="0" cy="2442826"/>
          </a:xfrm>
          <a:prstGeom prst="straightConnector1">
            <a:avLst/>
          </a:prstGeom>
          <a:ln>
            <a:solidFill>
              <a:schemeClr val="tx2"/>
            </a:solidFill>
            <a:prstDash val="dash"/>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AE5ECF85-26B5-4214-B377-BF6CC32A7DD6}"/>
              </a:ext>
            </a:extLst>
          </p:cNvPr>
          <p:cNvSpPr txBox="1"/>
          <p:nvPr/>
        </p:nvSpPr>
        <p:spPr>
          <a:xfrm>
            <a:off x="5756621" y="2716303"/>
            <a:ext cx="1925946" cy="463507"/>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pPr algn="l"/>
            <a:r>
              <a:rPr lang="en-US" sz="1200" b="1" dirty="0">
                <a:solidFill>
                  <a:schemeClr val="tx1"/>
                </a:solidFill>
              </a:rPr>
              <a:t>1. Client App</a:t>
            </a:r>
            <a:br>
              <a:rPr lang="en-US" sz="1200" b="1" dirty="0">
                <a:solidFill>
                  <a:schemeClr val="tx1"/>
                </a:solidFill>
              </a:rPr>
            </a:br>
            <a:r>
              <a:rPr lang="en-US" sz="1200" b="1" dirty="0">
                <a:solidFill>
                  <a:schemeClr val="tx1"/>
                </a:solidFill>
              </a:rPr>
              <a:t>Registration</a:t>
            </a:r>
          </a:p>
        </p:txBody>
      </p:sp>
      <p:sp>
        <p:nvSpPr>
          <p:cNvPr id="16" name="TextBox 15">
            <a:extLst>
              <a:ext uri="{FF2B5EF4-FFF2-40B4-BE49-F238E27FC236}">
                <a16:creationId xmlns:a16="http://schemas.microsoft.com/office/drawing/2014/main" id="{91836664-37C8-4745-86D0-08E4F7474156}"/>
              </a:ext>
            </a:extLst>
          </p:cNvPr>
          <p:cNvSpPr txBox="1"/>
          <p:nvPr/>
        </p:nvSpPr>
        <p:spPr>
          <a:xfrm>
            <a:off x="1959695" y="6037983"/>
            <a:ext cx="2124942" cy="309618"/>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2. Browse and Log In</a:t>
            </a:r>
          </a:p>
        </p:txBody>
      </p:sp>
      <p:cxnSp>
        <p:nvCxnSpPr>
          <p:cNvPr id="17" name="Straight Arrow Connector 16">
            <a:extLst>
              <a:ext uri="{FF2B5EF4-FFF2-40B4-BE49-F238E27FC236}">
                <a16:creationId xmlns:a16="http://schemas.microsoft.com/office/drawing/2014/main" id="{34A5A8AB-AB80-46C8-99AA-86F96AD33CE2}"/>
              </a:ext>
            </a:extLst>
          </p:cNvPr>
          <p:cNvCxnSpPr/>
          <p:nvPr/>
        </p:nvCxnSpPr>
        <p:spPr>
          <a:xfrm flipH="1">
            <a:off x="1959695" y="5231838"/>
            <a:ext cx="2560320" cy="0"/>
          </a:xfrm>
          <a:prstGeom prst="straightConnector1">
            <a:avLst/>
          </a:prstGeom>
          <a:ln>
            <a:solidFill>
              <a:schemeClr val="tx2"/>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D2ABDE2E-F763-4F80-9FA8-7FE5504C2A43}"/>
              </a:ext>
            </a:extLst>
          </p:cNvPr>
          <p:cNvSpPr txBox="1"/>
          <p:nvPr/>
        </p:nvSpPr>
        <p:spPr>
          <a:xfrm>
            <a:off x="2297888" y="4962036"/>
            <a:ext cx="1795095" cy="309618"/>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pPr algn="l"/>
            <a:r>
              <a:rPr lang="en-US" sz="1400" b="1" dirty="0">
                <a:solidFill>
                  <a:schemeClr val="tx1"/>
                </a:solidFill>
              </a:rPr>
              <a:t>3. </a:t>
            </a:r>
            <a:r>
              <a:rPr lang="en-US" sz="1400" b="1" dirty="0" err="1">
                <a:solidFill>
                  <a:schemeClr val="tx1"/>
                </a:solidFill>
              </a:rPr>
              <a:t>AuthN</a:t>
            </a:r>
            <a:r>
              <a:rPr lang="en-US" sz="1400" b="1" dirty="0">
                <a:solidFill>
                  <a:schemeClr val="tx1"/>
                </a:solidFill>
              </a:rPr>
              <a:t> Request</a:t>
            </a:r>
          </a:p>
        </p:txBody>
      </p:sp>
      <p:grpSp>
        <p:nvGrpSpPr>
          <p:cNvPr id="19" name="Group 18">
            <a:extLst>
              <a:ext uri="{FF2B5EF4-FFF2-40B4-BE49-F238E27FC236}">
                <a16:creationId xmlns:a16="http://schemas.microsoft.com/office/drawing/2014/main" id="{970B4665-7A86-435C-AD32-DEB1655FE1B3}"/>
              </a:ext>
            </a:extLst>
          </p:cNvPr>
          <p:cNvGrpSpPr/>
          <p:nvPr/>
        </p:nvGrpSpPr>
        <p:grpSpPr>
          <a:xfrm>
            <a:off x="5198368" y="5475523"/>
            <a:ext cx="488533" cy="455355"/>
            <a:chOff x="5583080" y="2462526"/>
            <a:chExt cx="488533" cy="455355"/>
          </a:xfrm>
        </p:grpSpPr>
        <p:pic>
          <p:nvPicPr>
            <p:cNvPr id="20" name="Picture 8" descr="D:\ArtWork\_ REAL VISTA STYLE\angled circular sign red white.png">
              <a:extLst>
                <a:ext uri="{FF2B5EF4-FFF2-40B4-BE49-F238E27FC236}">
                  <a16:creationId xmlns:a16="http://schemas.microsoft.com/office/drawing/2014/main" id="{2220FC23-5C00-4C6A-8C00-E2820C0F9E7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3080" y="24625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8B304F1-8A95-4CA1-9832-7922BEB5082D}"/>
                </a:ext>
              </a:extLst>
            </p:cNvPr>
            <p:cNvSpPr txBox="1"/>
            <p:nvPr/>
          </p:nvSpPr>
          <p:spPr>
            <a:xfrm>
              <a:off x="5702805" y="2526231"/>
              <a:ext cx="231154" cy="338554"/>
            </a:xfrm>
            <a:prstGeom prst="rect">
              <a:avLst/>
            </a:prstGeom>
            <a:noFill/>
          </p:spPr>
          <p:txBody>
            <a:bodyPr wrap="none" rtlCol="0">
              <a:spAutoFit/>
            </a:bodyPr>
            <a:lstStyle/>
            <a:p>
              <a:pPr algn="ctr" defTabSz="932590"/>
              <a:r>
                <a:rPr lang="en-US" sz="1600" b="1" dirty="0">
                  <a:solidFill>
                    <a:schemeClr val="bg1">
                      <a:lumMod val="50000"/>
                    </a:schemeClr>
                  </a:solidFill>
                  <a:latin typeface="Segoe UI Light" pitchFamily="34" charset="0"/>
                </a:rPr>
                <a:t>I</a:t>
              </a:r>
            </a:p>
          </p:txBody>
        </p:sp>
      </p:grpSp>
      <p:cxnSp>
        <p:nvCxnSpPr>
          <p:cNvPr id="22" name="Straight Arrow Connector 21">
            <a:extLst>
              <a:ext uri="{FF2B5EF4-FFF2-40B4-BE49-F238E27FC236}">
                <a16:creationId xmlns:a16="http://schemas.microsoft.com/office/drawing/2014/main" id="{F4B036E5-7EC7-4548-82EC-1EF7BB21FD1C}"/>
              </a:ext>
            </a:extLst>
          </p:cNvPr>
          <p:cNvCxnSpPr/>
          <p:nvPr/>
        </p:nvCxnSpPr>
        <p:spPr>
          <a:xfrm flipV="1">
            <a:off x="1608848" y="2879696"/>
            <a:ext cx="1961792" cy="2042700"/>
          </a:xfrm>
          <a:prstGeom prst="straightConnector1">
            <a:avLst/>
          </a:prstGeom>
          <a:ln>
            <a:solidFill>
              <a:schemeClr val="tx2"/>
            </a:solidFill>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4A08C01C-1CD8-4CAF-83AB-2DDB18120A25}"/>
              </a:ext>
            </a:extLst>
          </p:cNvPr>
          <p:cNvSpPr txBox="1"/>
          <p:nvPr/>
        </p:nvSpPr>
        <p:spPr>
          <a:xfrm>
            <a:off x="1439816" y="3442419"/>
            <a:ext cx="1226834" cy="463507"/>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pPr algn="r"/>
            <a:r>
              <a:rPr lang="en-US" sz="1200" b="1" dirty="0">
                <a:solidFill>
                  <a:schemeClr val="tx1"/>
                </a:solidFill>
              </a:rPr>
              <a:t>4. Authenticate &amp; Consent</a:t>
            </a:r>
          </a:p>
        </p:txBody>
      </p:sp>
      <p:cxnSp>
        <p:nvCxnSpPr>
          <p:cNvPr id="24" name="Straight Arrow Connector 23">
            <a:extLst>
              <a:ext uri="{FF2B5EF4-FFF2-40B4-BE49-F238E27FC236}">
                <a16:creationId xmlns:a16="http://schemas.microsoft.com/office/drawing/2014/main" id="{403A3E72-3A4D-436B-AB86-1A4F11DE3D87}"/>
              </a:ext>
            </a:extLst>
          </p:cNvPr>
          <p:cNvCxnSpPr/>
          <p:nvPr/>
        </p:nvCxnSpPr>
        <p:spPr>
          <a:xfrm flipV="1">
            <a:off x="1733697" y="3198596"/>
            <a:ext cx="1860754" cy="1953083"/>
          </a:xfrm>
          <a:prstGeom prst="straightConnector1">
            <a:avLst/>
          </a:prstGeom>
          <a:ln>
            <a:solidFill>
              <a:schemeClr val="tx2"/>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9510ADEB-D72C-49BE-8B28-54439007FC77}"/>
              </a:ext>
            </a:extLst>
          </p:cNvPr>
          <p:cNvCxnSpPr/>
          <p:nvPr/>
        </p:nvCxnSpPr>
        <p:spPr>
          <a:xfrm flipH="1" flipV="1">
            <a:off x="1734320" y="5648901"/>
            <a:ext cx="2802587" cy="0"/>
          </a:xfrm>
          <a:prstGeom prst="straightConnector1">
            <a:avLst/>
          </a:prstGeom>
          <a:ln>
            <a:solidFill>
              <a:schemeClr val="tx2"/>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936886B1-7FA6-4FDC-95DE-081F0FD455FB}"/>
              </a:ext>
            </a:extLst>
          </p:cNvPr>
          <p:cNvCxnSpPr>
            <a:endCxn id="6" idx="1"/>
          </p:cNvCxnSpPr>
          <p:nvPr/>
        </p:nvCxnSpPr>
        <p:spPr>
          <a:xfrm>
            <a:off x="1733697" y="5151679"/>
            <a:ext cx="623" cy="502920"/>
          </a:xfrm>
          <a:prstGeom prst="straightConnector1">
            <a:avLst/>
          </a:prstGeom>
          <a:ln>
            <a:solidFill>
              <a:schemeClr val="tx2"/>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B90EF559-4CE6-4103-95F0-1A58366703EC}"/>
              </a:ext>
            </a:extLst>
          </p:cNvPr>
          <p:cNvSpPr txBox="1"/>
          <p:nvPr/>
        </p:nvSpPr>
        <p:spPr>
          <a:xfrm>
            <a:off x="1677612" y="5371749"/>
            <a:ext cx="2650933" cy="309618"/>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5.b </a:t>
            </a:r>
            <a:r>
              <a:rPr lang="en-US" sz="1400" b="1" dirty="0" err="1">
                <a:solidFill>
                  <a:schemeClr val="tx1"/>
                </a:solidFill>
              </a:rPr>
              <a:t>AuthN</a:t>
            </a:r>
            <a:r>
              <a:rPr lang="en-US" sz="1400" b="1" dirty="0">
                <a:solidFill>
                  <a:schemeClr val="tx1"/>
                </a:solidFill>
              </a:rPr>
              <a:t> Response</a:t>
            </a:r>
          </a:p>
        </p:txBody>
      </p:sp>
      <p:cxnSp>
        <p:nvCxnSpPr>
          <p:cNvPr id="28" name="Straight Arrow Connector 27">
            <a:extLst>
              <a:ext uri="{FF2B5EF4-FFF2-40B4-BE49-F238E27FC236}">
                <a16:creationId xmlns:a16="http://schemas.microsoft.com/office/drawing/2014/main" id="{F72E587D-A30B-4E92-B9CF-3654FEEEA009}"/>
              </a:ext>
            </a:extLst>
          </p:cNvPr>
          <p:cNvCxnSpPr/>
          <p:nvPr/>
        </p:nvCxnSpPr>
        <p:spPr>
          <a:xfrm flipH="1" flipV="1">
            <a:off x="4206579" y="3078643"/>
            <a:ext cx="769274" cy="1940387"/>
          </a:xfrm>
          <a:prstGeom prst="straightConnector1">
            <a:avLst/>
          </a:prstGeom>
          <a:ln>
            <a:solidFill>
              <a:schemeClr val="tx2"/>
            </a:solidFill>
            <a:prstDash val="solid"/>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29" name="Group 28">
            <a:extLst>
              <a:ext uri="{FF2B5EF4-FFF2-40B4-BE49-F238E27FC236}">
                <a16:creationId xmlns:a16="http://schemas.microsoft.com/office/drawing/2014/main" id="{8693DE2A-03DE-477A-AC8A-48CC1635EE93}"/>
              </a:ext>
            </a:extLst>
          </p:cNvPr>
          <p:cNvGrpSpPr/>
          <p:nvPr/>
        </p:nvGrpSpPr>
        <p:grpSpPr>
          <a:xfrm>
            <a:off x="5626187" y="5582628"/>
            <a:ext cx="488533" cy="455355"/>
            <a:chOff x="5583080" y="2462526"/>
            <a:chExt cx="488533" cy="455355"/>
          </a:xfrm>
        </p:grpSpPr>
        <p:pic>
          <p:nvPicPr>
            <p:cNvPr id="30" name="Picture 8" descr="D:\ArtWork\_ REAL VISTA STYLE\angled circular sign red white.png">
              <a:extLst>
                <a:ext uri="{FF2B5EF4-FFF2-40B4-BE49-F238E27FC236}">
                  <a16:creationId xmlns:a16="http://schemas.microsoft.com/office/drawing/2014/main" id="{F5BA67C7-2032-412F-92BF-868CF11FFB1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3080" y="24625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C521837-78A5-49C3-A3D5-D2A28E2DDBBB}"/>
                </a:ext>
              </a:extLst>
            </p:cNvPr>
            <p:cNvSpPr txBox="1"/>
            <p:nvPr/>
          </p:nvSpPr>
          <p:spPr>
            <a:xfrm>
              <a:off x="5673150" y="2526231"/>
              <a:ext cx="290464" cy="338554"/>
            </a:xfrm>
            <a:prstGeom prst="rect">
              <a:avLst/>
            </a:prstGeom>
            <a:noFill/>
          </p:spPr>
          <p:txBody>
            <a:bodyPr wrap="none" rtlCol="0">
              <a:spAutoFit/>
            </a:bodyPr>
            <a:lstStyle/>
            <a:p>
              <a:pPr algn="ctr" defTabSz="932590"/>
              <a:r>
                <a:rPr lang="en-US" sz="1600" b="1" dirty="0">
                  <a:solidFill>
                    <a:schemeClr val="bg1">
                      <a:lumMod val="50000"/>
                    </a:schemeClr>
                  </a:solidFill>
                  <a:latin typeface="Segoe UI Light" pitchFamily="34" charset="0"/>
                </a:rPr>
                <a:t>T</a:t>
              </a:r>
            </a:p>
          </p:txBody>
        </p:sp>
      </p:grpSp>
      <p:grpSp>
        <p:nvGrpSpPr>
          <p:cNvPr id="32" name="Group 31">
            <a:extLst>
              <a:ext uri="{FF2B5EF4-FFF2-40B4-BE49-F238E27FC236}">
                <a16:creationId xmlns:a16="http://schemas.microsoft.com/office/drawing/2014/main" id="{25227E50-7BC9-48AA-B661-7C25B03DC3D9}"/>
              </a:ext>
            </a:extLst>
          </p:cNvPr>
          <p:cNvGrpSpPr/>
          <p:nvPr/>
        </p:nvGrpSpPr>
        <p:grpSpPr>
          <a:xfrm>
            <a:off x="3078741" y="2310365"/>
            <a:ext cx="488533" cy="455355"/>
            <a:chOff x="5587507" y="2883826"/>
            <a:chExt cx="488533" cy="455355"/>
          </a:xfrm>
        </p:grpSpPr>
        <p:pic>
          <p:nvPicPr>
            <p:cNvPr id="33" name="Picture 8" descr="D:\ArtWork\_ REAL VISTA STYLE\angled circular sign red white.png">
              <a:extLst>
                <a:ext uri="{FF2B5EF4-FFF2-40B4-BE49-F238E27FC236}">
                  <a16:creationId xmlns:a16="http://schemas.microsoft.com/office/drawing/2014/main" id="{79236719-15B0-481B-A58B-0230D30B43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7507" y="28838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883A3AE-E94B-436D-BD98-4C4CB2B12ECA}"/>
                </a:ext>
              </a:extLst>
            </p:cNvPr>
            <p:cNvSpPr txBox="1"/>
            <p:nvPr/>
          </p:nvSpPr>
          <p:spPr>
            <a:xfrm>
              <a:off x="5657391" y="2938566"/>
              <a:ext cx="312906" cy="338554"/>
            </a:xfrm>
            <a:prstGeom prst="rect">
              <a:avLst/>
            </a:prstGeom>
            <a:noFill/>
          </p:spPr>
          <p:txBody>
            <a:bodyPr wrap="none" rtlCol="0">
              <a:spAutoFit/>
            </a:bodyPr>
            <a:lstStyle/>
            <a:p>
              <a:pPr algn="ctr" defTabSz="932590"/>
              <a:r>
                <a:rPr lang="en-US" sz="1600" b="1" dirty="0">
                  <a:solidFill>
                    <a:schemeClr val="bg1">
                      <a:lumMod val="50000"/>
                    </a:schemeClr>
                  </a:solidFill>
                  <a:latin typeface="Segoe UI Light" pitchFamily="34" charset="0"/>
                </a:rPr>
                <a:t>C</a:t>
              </a:r>
            </a:p>
          </p:txBody>
        </p:sp>
      </p:grpSp>
      <p:cxnSp>
        <p:nvCxnSpPr>
          <p:cNvPr id="35" name="Straight Arrow Connector 34">
            <a:extLst>
              <a:ext uri="{FF2B5EF4-FFF2-40B4-BE49-F238E27FC236}">
                <a16:creationId xmlns:a16="http://schemas.microsoft.com/office/drawing/2014/main" id="{ED1FB75F-C62E-4A3C-8687-8CD7BA538B60}"/>
              </a:ext>
            </a:extLst>
          </p:cNvPr>
          <p:cNvCxnSpPr>
            <a:cxnSpLocks/>
          </p:cNvCxnSpPr>
          <p:nvPr/>
        </p:nvCxnSpPr>
        <p:spPr>
          <a:xfrm flipH="1">
            <a:off x="4468920" y="2534382"/>
            <a:ext cx="1494910" cy="17967"/>
          </a:xfrm>
          <a:prstGeom prst="straightConnector1">
            <a:avLst/>
          </a:prstGeom>
          <a:ln>
            <a:solidFill>
              <a:schemeClr val="tx2"/>
            </a:solidFill>
            <a:prstDash val="dash"/>
            <a:tailEnd type="arrow"/>
          </a:ln>
        </p:spPr>
        <p:style>
          <a:lnRef idx="3">
            <a:schemeClr val="dk1"/>
          </a:lnRef>
          <a:fillRef idx="0">
            <a:schemeClr val="dk1"/>
          </a:fillRef>
          <a:effectRef idx="2">
            <a:schemeClr val="dk1"/>
          </a:effectRef>
          <a:fontRef idx="minor">
            <a:schemeClr val="tx1"/>
          </a:fontRef>
        </p:style>
      </p:cxnSp>
      <p:pic>
        <p:nvPicPr>
          <p:cNvPr id="36" name="Picture 35">
            <a:extLst>
              <a:ext uri="{FF2B5EF4-FFF2-40B4-BE49-F238E27FC236}">
                <a16:creationId xmlns:a16="http://schemas.microsoft.com/office/drawing/2014/main" id="{6C34C5AA-F772-4E82-A197-21890E5E75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90910" y="5624709"/>
            <a:ext cx="287973" cy="237081"/>
          </a:xfrm>
          <a:prstGeom prst="rect">
            <a:avLst/>
          </a:prstGeom>
        </p:spPr>
      </p:pic>
      <p:sp>
        <p:nvSpPr>
          <p:cNvPr id="43" name="TextBox 42">
            <a:extLst>
              <a:ext uri="{FF2B5EF4-FFF2-40B4-BE49-F238E27FC236}">
                <a16:creationId xmlns:a16="http://schemas.microsoft.com/office/drawing/2014/main" id="{221E21F2-4552-435A-8389-CD99E81E8086}"/>
              </a:ext>
            </a:extLst>
          </p:cNvPr>
          <p:cNvSpPr txBox="1"/>
          <p:nvPr/>
        </p:nvSpPr>
        <p:spPr>
          <a:xfrm>
            <a:off x="2743555" y="2379573"/>
            <a:ext cx="626022" cy="309618"/>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pPr algn="l"/>
            <a:r>
              <a:rPr lang="en-US" sz="1400" b="1" dirty="0">
                <a:solidFill>
                  <a:schemeClr val="tx1"/>
                </a:solidFill>
              </a:rPr>
              <a:t>5.a</a:t>
            </a:r>
          </a:p>
        </p:txBody>
      </p:sp>
      <p:sp>
        <p:nvSpPr>
          <p:cNvPr id="44" name="TextBox 43">
            <a:extLst>
              <a:ext uri="{FF2B5EF4-FFF2-40B4-BE49-F238E27FC236}">
                <a16:creationId xmlns:a16="http://schemas.microsoft.com/office/drawing/2014/main" id="{D8DF5684-C291-443D-BB26-B35E114365F6}"/>
              </a:ext>
            </a:extLst>
          </p:cNvPr>
          <p:cNvSpPr txBox="1"/>
          <p:nvPr/>
        </p:nvSpPr>
        <p:spPr>
          <a:xfrm>
            <a:off x="3265280" y="3749226"/>
            <a:ext cx="1318523" cy="648173"/>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pPr algn="r"/>
            <a:r>
              <a:rPr lang="en-US" sz="1200" b="1" dirty="0">
                <a:solidFill>
                  <a:schemeClr val="tx1"/>
                </a:solidFill>
              </a:rPr>
              <a:t>6. </a:t>
            </a:r>
            <a:br>
              <a:rPr lang="en-US" sz="1200" b="1" dirty="0">
                <a:solidFill>
                  <a:schemeClr val="tx1"/>
                </a:solidFill>
              </a:rPr>
            </a:br>
            <a:r>
              <a:rPr lang="en-US" sz="1200" b="1" dirty="0">
                <a:solidFill>
                  <a:schemeClr val="tx1"/>
                </a:solidFill>
              </a:rPr>
              <a:t>Sends </a:t>
            </a:r>
            <a:r>
              <a:rPr lang="en-US" sz="1200" b="1" dirty="0" err="1">
                <a:solidFill>
                  <a:schemeClr val="tx1"/>
                </a:solidFill>
              </a:rPr>
              <a:t>AuthZ</a:t>
            </a:r>
            <a:r>
              <a:rPr lang="en-US" sz="1200" b="1" dirty="0">
                <a:solidFill>
                  <a:schemeClr val="tx1"/>
                </a:solidFill>
              </a:rPr>
              <a:t> code </a:t>
            </a:r>
          </a:p>
        </p:txBody>
      </p:sp>
      <p:grpSp>
        <p:nvGrpSpPr>
          <p:cNvPr id="45" name="Group 44">
            <a:extLst>
              <a:ext uri="{FF2B5EF4-FFF2-40B4-BE49-F238E27FC236}">
                <a16:creationId xmlns:a16="http://schemas.microsoft.com/office/drawing/2014/main" id="{1F19C578-59DE-4B7B-80D2-435818E2DB8F}"/>
              </a:ext>
            </a:extLst>
          </p:cNvPr>
          <p:cNvGrpSpPr/>
          <p:nvPr/>
        </p:nvGrpSpPr>
        <p:grpSpPr>
          <a:xfrm>
            <a:off x="3711585" y="5365547"/>
            <a:ext cx="488533" cy="455355"/>
            <a:chOff x="5587507" y="2883826"/>
            <a:chExt cx="488533" cy="455355"/>
          </a:xfrm>
        </p:grpSpPr>
        <p:pic>
          <p:nvPicPr>
            <p:cNvPr id="46" name="Picture 8" descr="D:\ArtWork\_ REAL VISTA STYLE\angled circular sign red white.png">
              <a:extLst>
                <a:ext uri="{FF2B5EF4-FFF2-40B4-BE49-F238E27FC236}">
                  <a16:creationId xmlns:a16="http://schemas.microsoft.com/office/drawing/2014/main" id="{BEBB836F-CFE1-40C3-B05A-E1CA12D412D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7507" y="28838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5C41F05-820E-4E82-BE45-8B3B6F51B838}"/>
                </a:ext>
              </a:extLst>
            </p:cNvPr>
            <p:cNvSpPr txBox="1"/>
            <p:nvPr/>
          </p:nvSpPr>
          <p:spPr>
            <a:xfrm>
              <a:off x="5657391" y="2938566"/>
              <a:ext cx="312906" cy="338554"/>
            </a:xfrm>
            <a:prstGeom prst="rect">
              <a:avLst/>
            </a:prstGeom>
            <a:noFill/>
          </p:spPr>
          <p:txBody>
            <a:bodyPr wrap="none" rtlCol="0">
              <a:spAutoFit/>
            </a:bodyPr>
            <a:lstStyle/>
            <a:p>
              <a:pPr algn="ctr" defTabSz="932590"/>
              <a:r>
                <a:rPr lang="en-US" sz="1600" b="1" dirty="0">
                  <a:solidFill>
                    <a:schemeClr val="bg1">
                      <a:lumMod val="50000"/>
                    </a:schemeClr>
                  </a:solidFill>
                  <a:latin typeface="Segoe UI Light" pitchFamily="34" charset="0"/>
                </a:rPr>
                <a:t>C</a:t>
              </a:r>
            </a:p>
          </p:txBody>
        </p:sp>
      </p:grpSp>
      <p:grpSp>
        <p:nvGrpSpPr>
          <p:cNvPr id="48" name="Group 47">
            <a:extLst>
              <a:ext uri="{FF2B5EF4-FFF2-40B4-BE49-F238E27FC236}">
                <a16:creationId xmlns:a16="http://schemas.microsoft.com/office/drawing/2014/main" id="{61FEF3E4-BF82-43D8-9E16-54194A676843}"/>
              </a:ext>
            </a:extLst>
          </p:cNvPr>
          <p:cNvGrpSpPr/>
          <p:nvPr/>
        </p:nvGrpSpPr>
        <p:grpSpPr>
          <a:xfrm>
            <a:off x="4358119" y="4322023"/>
            <a:ext cx="488533" cy="455355"/>
            <a:chOff x="5587507" y="2883826"/>
            <a:chExt cx="488533" cy="455355"/>
          </a:xfrm>
        </p:grpSpPr>
        <p:pic>
          <p:nvPicPr>
            <p:cNvPr id="49" name="Picture 8" descr="D:\ArtWork\_ REAL VISTA STYLE\angled circular sign red white.png">
              <a:extLst>
                <a:ext uri="{FF2B5EF4-FFF2-40B4-BE49-F238E27FC236}">
                  <a16:creationId xmlns:a16="http://schemas.microsoft.com/office/drawing/2014/main" id="{535523D1-B7DB-4A83-970D-828338FEF30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7507" y="28838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4478E2C-F733-4957-B8CE-23DA7D028370}"/>
                </a:ext>
              </a:extLst>
            </p:cNvPr>
            <p:cNvSpPr txBox="1"/>
            <p:nvPr/>
          </p:nvSpPr>
          <p:spPr>
            <a:xfrm>
              <a:off x="5657391" y="2938566"/>
              <a:ext cx="312906" cy="338554"/>
            </a:xfrm>
            <a:prstGeom prst="rect">
              <a:avLst/>
            </a:prstGeom>
            <a:noFill/>
          </p:spPr>
          <p:txBody>
            <a:bodyPr wrap="none" rtlCol="0">
              <a:spAutoFit/>
            </a:bodyPr>
            <a:lstStyle/>
            <a:p>
              <a:pPr algn="ctr" defTabSz="932590"/>
              <a:r>
                <a:rPr lang="en-US" sz="1600" b="1" dirty="0">
                  <a:solidFill>
                    <a:schemeClr val="bg1">
                      <a:lumMod val="50000"/>
                    </a:schemeClr>
                  </a:solidFill>
                  <a:latin typeface="Segoe UI Light" pitchFamily="34" charset="0"/>
                </a:rPr>
                <a:t>C</a:t>
              </a:r>
            </a:p>
          </p:txBody>
        </p:sp>
      </p:grpSp>
      <p:cxnSp>
        <p:nvCxnSpPr>
          <p:cNvPr id="51" name="Straight Arrow Connector 50">
            <a:extLst>
              <a:ext uri="{FF2B5EF4-FFF2-40B4-BE49-F238E27FC236}">
                <a16:creationId xmlns:a16="http://schemas.microsoft.com/office/drawing/2014/main" id="{E1F5BA30-CDC2-4E13-AC59-AF1D95CEC0F2}"/>
              </a:ext>
            </a:extLst>
          </p:cNvPr>
          <p:cNvCxnSpPr/>
          <p:nvPr/>
        </p:nvCxnSpPr>
        <p:spPr>
          <a:xfrm flipH="1" flipV="1">
            <a:off x="4474709" y="3006726"/>
            <a:ext cx="769274" cy="1940387"/>
          </a:xfrm>
          <a:prstGeom prst="straightConnector1">
            <a:avLst/>
          </a:prstGeom>
          <a:ln>
            <a:solidFill>
              <a:schemeClr val="tx2"/>
            </a:solidFill>
            <a:prstDash val="solid"/>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E51F0B75-4138-4449-9F5C-565E082FF163}"/>
              </a:ext>
            </a:extLst>
          </p:cNvPr>
          <p:cNvSpPr txBox="1"/>
          <p:nvPr/>
        </p:nvSpPr>
        <p:spPr>
          <a:xfrm>
            <a:off x="5323129" y="2072832"/>
            <a:ext cx="626022" cy="309618"/>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pPr algn="l"/>
            <a:r>
              <a:rPr lang="en-US" sz="1400" b="1" dirty="0">
                <a:solidFill>
                  <a:schemeClr val="tx1"/>
                </a:solidFill>
              </a:rPr>
              <a:t>7.a</a:t>
            </a:r>
          </a:p>
        </p:txBody>
      </p:sp>
      <p:sp>
        <p:nvSpPr>
          <p:cNvPr id="53" name="TextBox 52">
            <a:extLst>
              <a:ext uri="{FF2B5EF4-FFF2-40B4-BE49-F238E27FC236}">
                <a16:creationId xmlns:a16="http://schemas.microsoft.com/office/drawing/2014/main" id="{0262ACD9-3444-4A8E-B97C-7CAFE89619C6}"/>
              </a:ext>
            </a:extLst>
          </p:cNvPr>
          <p:cNvSpPr txBox="1"/>
          <p:nvPr/>
        </p:nvSpPr>
        <p:spPr>
          <a:xfrm>
            <a:off x="4755213" y="3487344"/>
            <a:ext cx="1663624" cy="832839"/>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pPr algn="l"/>
            <a:r>
              <a:rPr lang="en-US" sz="1200" b="1" dirty="0">
                <a:solidFill>
                  <a:schemeClr val="tx1"/>
                </a:solidFill>
              </a:rPr>
              <a:t>7. b</a:t>
            </a:r>
            <a:br>
              <a:rPr lang="en-US" sz="1200" b="1" dirty="0">
                <a:solidFill>
                  <a:schemeClr val="tx1"/>
                </a:solidFill>
              </a:rPr>
            </a:br>
            <a:r>
              <a:rPr lang="en-US" sz="1200" b="1" dirty="0">
                <a:solidFill>
                  <a:schemeClr val="tx1"/>
                </a:solidFill>
              </a:rPr>
              <a:t>Returns ID Token </a:t>
            </a:r>
            <a:br>
              <a:rPr lang="en-US" sz="1200" b="1" dirty="0">
                <a:solidFill>
                  <a:schemeClr val="tx1"/>
                </a:solidFill>
              </a:rPr>
            </a:br>
            <a:r>
              <a:rPr lang="en-US" sz="1200" b="1" dirty="0">
                <a:solidFill>
                  <a:schemeClr val="tx1"/>
                </a:solidFill>
              </a:rPr>
              <a:t>&amp; </a:t>
            </a:r>
            <a:br>
              <a:rPr lang="en-US" sz="1200" b="1" dirty="0">
                <a:solidFill>
                  <a:schemeClr val="tx1"/>
                </a:solidFill>
              </a:rPr>
            </a:br>
            <a:r>
              <a:rPr lang="en-US" sz="1200" b="1" dirty="0">
                <a:solidFill>
                  <a:schemeClr val="tx1"/>
                </a:solidFill>
              </a:rPr>
              <a:t>Access Token </a:t>
            </a:r>
          </a:p>
        </p:txBody>
      </p:sp>
      <p:grpSp>
        <p:nvGrpSpPr>
          <p:cNvPr id="55" name="Group 54">
            <a:extLst>
              <a:ext uri="{FF2B5EF4-FFF2-40B4-BE49-F238E27FC236}">
                <a16:creationId xmlns:a16="http://schemas.microsoft.com/office/drawing/2014/main" id="{4E10BBBA-6F24-4135-B0E9-7B21B7BC03ED}"/>
              </a:ext>
            </a:extLst>
          </p:cNvPr>
          <p:cNvGrpSpPr/>
          <p:nvPr/>
        </p:nvGrpSpPr>
        <p:grpSpPr>
          <a:xfrm>
            <a:off x="4874492" y="3041877"/>
            <a:ext cx="488533" cy="455355"/>
            <a:chOff x="5583080" y="2462526"/>
            <a:chExt cx="488533" cy="455355"/>
          </a:xfrm>
        </p:grpSpPr>
        <p:pic>
          <p:nvPicPr>
            <p:cNvPr id="56" name="Picture 8" descr="D:\ArtWork\_ REAL VISTA STYLE\angled circular sign red white.png">
              <a:extLst>
                <a:ext uri="{FF2B5EF4-FFF2-40B4-BE49-F238E27FC236}">
                  <a16:creationId xmlns:a16="http://schemas.microsoft.com/office/drawing/2014/main" id="{33C7F9BE-FD37-4570-8E10-D904E36043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3080" y="24625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97AF11ED-7632-49E8-9269-63F7D067E8F1}"/>
                </a:ext>
              </a:extLst>
            </p:cNvPr>
            <p:cNvSpPr txBox="1"/>
            <p:nvPr/>
          </p:nvSpPr>
          <p:spPr>
            <a:xfrm>
              <a:off x="5702805" y="2526231"/>
              <a:ext cx="231154" cy="338554"/>
            </a:xfrm>
            <a:prstGeom prst="rect">
              <a:avLst/>
            </a:prstGeom>
            <a:noFill/>
          </p:spPr>
          <p:txBody>
            <a:bodyPr wrap="none" rtlCol="0">
              <a:spAutoFit/>
            </a:bodyPr>
            <a:lstStyle/>
            <a:p>
              <a:pPr algn="ctr" defTabSz="932590"/>
              <a:r>
                <a:rPr lang="en-US" sz="1600" b="1" dirty="0">
                  <a:solidFill>
                    <a:schemeClr val="bg1">
                      <a:lumMod val="50000"/>
                    </a:schemeClr>
                  </a:solidFill>
                  <a:latin typeface="Segoe UI Light" pitchFamily="34" charset="0"/>
                </a:rPr>
                <a:t>I</a:t>
              </a:r>
            </a:p>
          </p:txBody>
        </p:sp>
      </p:grpSp>
      <p:grpSp>
        <p:nvGrpSpPr>
          <p:cNvPr id="58" name="Group 57">
            <a:extLst>
              <a:ext uri="{FF2B5EF4-FFF2-40B4-BE49-F238E27FC236}">
                <a16:creationId xmlns:a16="http://schemas.microsoft.com/office/drawing/2014/main" id="{EEA1CCA9-6936-4056-8143-B2CA19CBC283}"/>
              </a:ext>
            </a:extLst>
          </p:cNvPr>
          <p:cNvGrpSpPr/>
          <p:nvPr/>
        </p:nvGrpSpPr>
        <p:grpSpPr>
          <a:xfrm>
            <a:off x="4480896" y="3034664"/>
            <a:ext cx="488533" cy="455355"/>
            <a:chOff x="5583080" y="2462526"/>
            <a:chExt cx="488533" cy="455355"/>
          </a:xfrm>
        </p:grpSpPr>
        <p:pic>
          <p:nvPicPr>
            <p:cNvPr id="59" name="Picture 8" descr="D:\ArtWork\_ REAL VISTA STYLE\angled circular sign red white.png">
              <a:extLst>
                <a:ext uri="{FF2B5EF4-FFF2-40B4-BE49-F238E27FC236}">
                  <a16:creationId xmlns:a16="http://schemas.microsoft.com/office/drawing/2014/main" id="{7DF6BDA0-425C-4895-9E7A-4D1EEEADD56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3080" y="2462526"/>
              <a:ext cx="488533" cy="45535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E40DBCEC-4894-492E-9078-F37039B639C7}"/>
                </a:ext>
              </a:extLst>
            </p:cNvPr>
            <p:cNvSpPr txBox="1"/>
            <p:nvPr/>
          </p:nvSpPr>
          <p:spPr>
            <a:xfrm>
              <a:off x="5673150" y="2526231"/>
              <a:ext cx="290464" cy="338554"/>
            </a:xfrm>
            <a:prstGeom prst="rect">
              <a:avLst/>
            </a:prstGeom>
            <a:noFill/>
          </p:spPr>
          <p:txBody>
            <a:bodyPr wrap="none" rtlCol="0">
              <a:spAutoFit/>
            </a:bodyPr>
            <a:lstStyle/>
            <a:p>
              <a:pPr algn="ctr" defTabSz="932590"/>
              <a:r>
                <a:rPr lang="en-US" sz="1600" b="1" dirty="0">
                  <a:solidFill>
                    <a:schemeClr val="bg1">
                      <a:lumMod val="50000"/>
                    </a:schemeClr>
                  </a:solidFill>
                  <a:latin typeface="Segoe UI Light" pitchFamily="34" charset="0"/>
                </a:rPr>
                <a:t>T</a:t>
              </a:r>
            </a:p>
          </p:txBody>
        </p:sp>
      </p:grpSp>
      <p:sp>
        <p:nvSpPr>
          <p:cNvPr id="61" name="TextBox 60">
            <a:extLst>
              <a:ext uri="{FF2B5EF4-FFF2-40B4-BE49-F238E27FC236}">
                <a16:creationId xmlns:a16="http://schemas.microsoft.com/office/drawing/2014/main" id="{F689721B-11F7-4818-ACC0-93F80043E933}"/>
              </a:ext>
            </a:extLst>
          </p:cNvPr>
          <p:cNvSpPr txBox="1"/>
          <p:nvPr/>
        </p:nvSpPr>
        <p:spPr>
          <a:xfrm>
            <a:off x="4839113" y="5621260"/>
            <a:ext cx="626022" cy="309618"/>
          </a:xfrm>
          <a:prstGeom prst="rect">
            <a:avLst/>
          </a:prstGeom>
          <a:noFill/>
        </p:spPr>
        <p:txBody>
          <a:bodyPr wrap="square" lIns="93260" tIns="46632" rIns="93260" bIns="46632" rtlCol="0">
            <a:spAutoFit/>
          </a:bodyPr>
          <a:lstStyle>
            <a:defPPr>
              <a:defRPr lang="en-US"/>
            </a:defPPr>
            <a:lvl1pPr algn="ctr" defTabSz="685778">
              <a:defRPr sz="1100">
                <a:solidFill>
                  <a:srgbClr val="FFFFFF"/>
                </a:solidFill>
                <a:latin typeface="Segoe UI Light" pitchFamily="34" charset="0"/>
              </a:defRPr>
            </a:lvl1pPr>
          </a:lstStyle>
          <a:p>
            <a:pPr algn="l"/>
            <a:r>
              <a:rPr lang="en-US" sz="1400" b="1" dirty="0">
                <a:solidFill>
                  <a:schemeClr val="tx1"/>
                </a:solidFill>
              </a:rPr>
              <a:t>8.</a:t>
            </a:r>
          </a:p>
        </p:txBody>
      </p:sp>
      <p:pic>
        <p:nvPicPr>
          <p:cNvPr id="62" name="Picture 61">
            <a:extLst>
              <a:ext uri="{FF2B5EF4-FFF2-40B4-BE49-F238E27FC236}">
                <a16:creationId xmlns:a16="http://schemas.microsoft.com/office/drawing/2014/main" id="{AA6F9BE2-B71B-4D5F-A594-F22AC9E5500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81654" y="976109"/>
            <a:ext cx="1187418" cy="1187418"/>
          </a:xfrm>
          <a:prstGeom prst="ellipse">
            <a:avLst/>
          </a:prstGeom>
        </p:spPr>
      </p:pic>
    </p:spTree>
    <p:extLst>
      <p:ext uri="{BB962C8B-B14F-4D97-AF65-F5344CB8AC3E}">
        <p14:creationId xmlns:p14="http://schemas.microsoft.com/office/powerpoint/2010/main" val="10246461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25DBB0-1237-4434-B5C8-C8C61B106B88}"/>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17</a:t>
            </a:fld>
            <a:endParaRPr lang="en-US" dirty="0"/>
          </a:p>
        </p:txBody>
      </p:sp>
      <p:sp>
        <p:nvSpPr>
          <p:cNvPr id="3" name="Text Placeholder 2">
            <a:extLst>
              <a:ext uri="{FF2B5EF4-FFF2-40B4-BE49-F238E27FC236}">
                <a16:creationId xmlns:a16="http://schemas.microsoft.com/office/drawing/2014/main" id="{46625E7C-4551-4AE8-BF05-3C1454115D1C}"/>
              </a:ext>
            </a:extLst>
          </p:cNvPr>
          <p:cNvSpPr>
            <a:spLocks noGrp="1"/>
          </p:cNvSpPr>
          <p:nvPr>
            <p:ph type="body" sz="quarter" idx="13"/>
          </p:nvPr>
        </p:nvSpPr>
        <p:spPr/>
        <p:txBody>
          <a:bodyPr/>
          <a:lstStyle/>
          <a:p>
            <a:r>
              <a:rPr lang="en-US" dirty="0"/>
              <a:t>OpenID Connect Cheat Sheet</a:t>
            </a:r>
            <a:endParaRPr lang="fr-FR" dirty="0"/>
          </a:p>
        </p:txBody>
      </p:sp>
      <p:graphicFrame>
        <p:nvGraphicFramePr>
          <p:cNvPr id="4" name="Table 3">
            <a:extLst>
              <a:ext uri="{FF2B5EF4-FFF2-40B4-BE49-F238E27FC236}">
                <a16:creationId xmlns:a16="http://schemas.microsoft.com/office/drawing/2014/main" id="{3227DF2E-6CC1-4E7E-8B1E-8599AD1BEC86}"/>
              </a:ext>
            </a:extLst>
          </p:cNvPr>
          <p:cNvGraphicFramePr>
            <a:graphicFrameLocks noGrp="1"/>
          </p:cNvGraphicFramePr>
          <p:nvPr>
            <p:extLst/>
          </p:nvPr>
        </p:nvGraphicFramePr>
        <p:xfrm>
          <a:off x="366141" y="1841288"/>
          <a:ext cx="6217852" cy="4815840"/>
        </p:xfrm>
        <a:graphic>
          <a:graphicData uri="http://schemas.openxmlformats.org/drawingml/2006/table">
            <a:tbl>
              <a:tblPr>
                <a:tableStyleId>{5C22544A-7EE6-4342-B048-85BDC9FD1C3A}</a:tableStyleId>
              </a:tblPr>
              <a:tblGrid>
                <a:gridCol w="2032760">
                  <a:extLst>
                    <a:ext uri="{9D8B030D-6E8A-4147-A177-3AD203B41FA5}">
                      <a16:colId xmlns:a16="http://schemas.microsoft.com/office/drawing/2014/main" val="20000"/>
                    </a:ext>
                  </a:extLst>
                </a:gridCol>
                <a:gridCol w="4185092">
                  <a:extLst>
                    <a:ext uri="{9D8B030D-6E8A-4147-A177-3AD203B41FA5}">
                      <a16:colId xmlns:a16="http://schemas.microsoft.com/office/drawing/2014/main" val="20001"/>
                    </a:ext>
                  </a:extLst>
                </a:gridCol>
              </a:tblGrid>
              <a:tr h="407515">
                <a:tc>
                  <a:txBody>
                    <a:bodyPr/>
                    <a:lstStyle/>
                    <a:p>
                      <a:r>
                        <a:rPr lang="en-US" sz="1600" dirty="0"/>
                        <a:t>Date Ratified</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Feb.  2014</a:t>
                      </a:r>
                    </a:p>
                  </a:txBody>
                  <a:tcPr marL="182880" marR="182880" marT="91440" marB="91440"/>
                </a:tc>
                <a:extLst>
                  <a:ext uri="{0D108BD9-81ED-4DB2-BD59-A6C34878D82A}">
                    <a16:rowId xmlns:a16="http://schemas.microsoft.com/office/drawing/2014/main" val="10000"/>
                  </a:ext>
                </a:extLst>
              </a:tr>
              <a:tr h="407515">
                <a:tc>
                  <a:txBody>
                    <a:bodyPr/>
                    <a:lstStyle/>
                    <a:p>
                      <a:r>
                        <a:rPr lang="en-US" sz="1600" dirty="0"/>
                        <a:t>When to use</a:t>
                      </a:r>
                      <a:r>
                        <a:rPr lang="en-US" sz="1600" baseline="0" dirty="0"/>
                        <a:t> it</a:t>
                      </a:r>
                      <a:endParaRPr lang="en-US" sz="1600" dirty="0"/>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Web Sign In</a:t>
                      </a:r>
                    </a:p>
                  </a:txBody>
                  <a:tcPr marL="182880" marR="182880" marT="91440" marB="91440"/>
                </a:tc>
                <a:extLst>
                  <a:ext uri="{0D108BD9-81ED-4DB2-BD59-A6C34878D82A}">
                    <a16:rowId xmlns:a16="http://schemas.microsoft.com/office/drawing/2014/main" val="10001"/>
                  </a:ext>
                </a:extLst>
              </a:tr>
              <a:tr h="407515">
                <a:tc>
                  <a:txBody>
                    <a:bodyPr/>
                    <a:lstStyle/>
                    <a:p>
                      <a:endParaRPr lang="en-US" sz="1600" dirty="0"/>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When Consent</a:t>
                      </a:r>
                      <a:r>
                        <a:rPr lang="en-US" sz="1600" b="1" baseline="0" dirty="0">
                          <a:latin typeface="+mn-lt"/>
                        </a:rPr>
                        <a:t> is Needed</a:t>
                      </a:r>
                      <a:endParaRPr lang="en-US" sz="1600" b="1" dirty="0">
                        <a:latin typeface="+mn-lt"/>
                      </a:endParaRPr>
                    </a:p>
                  </a:txBody>
                  <a:tcPr marL="182880" marR="182880" marT="91440" marB="91440"/>
                </a:tc>
                <a:extLst>
                  <a:ext uri="{0D108BD9-81ED-4DB2-BD59-A6C34878D82A}">
                    <a16:rowId xmlns:a16="http://schemas.microsoft.com/office/drawing/2014/main" val="10002"/>
                  </a:ext>
                </a:extLst>
              </a:tr>
              <a:tr h="407515">
                <a:tc>
                  <a:txBody>
                    <a:bodyPr/>
                    <a:lstStyle/>
                    <a:p>
                      <a:r>
                        <a:rPr lang="en-US" sz="1600" dirty="0"/>
                        <a:t>Token Format</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1" baseline="0" dirty="0">
                          <a:latin typeface="+mn-lt"/>
                        </a:rPr>
                        <a:t>JWT</a:t>
                      </a:r>
                      <a:endParaRPr lang="en-US" sz="1600" b="1" dirty="0">
                        <a:latin typeface="+mn-lt"/>
                      </a:endParaRPr>
                    </a:p>
                  </a:txBody>
                  <a:tcPr marL="182880" marR="182880" marT="91440" marB="91440"/>
                </a:tc>
                <a:extLst>
                  <a:ext uri="{0D108BD9-81ED-4DB2-BD59-A6C34878D82A}">
                    <a16:rowId xmlns:a16="http://schemas.microsoft.com/office/drawing/2014/main" val="10003"/>
                  </a:ext>
                </a:extLst>
              </a:tr>
              <a:tr h="407515">
                <a:tc>
                  <a:txBody>
                    <a:bodyPr/>
                    <a:lstStyle/>
                    <a:p>
                      <a:r>
                        <a:rPr lang="en-US" sz="1600" dirty="0"/>
                        <a:t>AD FS 2012 R2 Support</a:t>
                      </a:r>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No</a:t>
                      </a:r>
                    </a:p>
                  </a:txBody>
                  <a:tcPr marL="182880" marR="182880" marT="91440" marB="91440"/>
                </a:tc>
                <a:extLst>
                  <a:ext uri="{0D108BD9-81ED-4DB2-BD59-A6C34878D82A}">
                    <a16:rowId xmlns:a16="http://schemas.microsoft.com/office/drawing/2014/main" val="10004"/>
                  </a:ext>
                </a:extLst>
              </a:tr>
              <a:tr h="407515">
                <a:tc>
                  <a:txBody>
                    <a:bodyPr/>
                    <a:lstStyle/>
                    <a:p>
                      <a:r>
                        <a:rPr lang="en-US" sz="1600" dirty="0"/>
                        <a:t>AD </a:t>
                      </a:r>
                      <a:r>
                        <a:rPr lang="en-US" sz="1600"/>
                        <a:t>FS 2016 </a:t>
                      </a:r>
                      <a:r>
                        <a:rPr lang="en-US" sz="1600" dirty="0"/>
                        <a:t>Support</a:t>
                      </a:r>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Yes </a:t>
                      </a:r>
                    </a:p>
                  </a:txBody>
                  <a:tcPr marL="182880" marR="182880" marT="91440" marB="91440"/>
                </a:tc>
                <a:extLst>
                  <a:ext uri="{0D108BD9-81ED-4DB2-BD59-A6C34878D82A}">
                    <a16:rowId xmlns:a16="http://schemas.microsoft.com/office/drawing/2014/main" val="2199115677"/>
                  </a:ext>
                </a:extLst>
              </a:tr>
              <a:tr h="407515">
                <a:tc>
                  <a:txBody>
                    <a:bodyPr/>
                    <a:lstStyle/>
                    <a:p>
                      <a:r>
                        <a:rPr lang="en-US" sz="1600" dirty="0"/>
                        <a:t>Azure AD Support</a:t>
                      </a:r>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latin typeface="+mn-lt"/>
                        </a:rPr>
                        <a:t>Yes </a:t>
                      </a:r>
                      <a:endParaRPr lang="en-US" sz="1600" b="1" baseline="0" dirty="0">
                        <a:latin typeface="+mn-lt"/>
                      </a:endParaRPr>
                    </a:p>
                  </a:txBody>
                  <a:tcPr marL="182880" marR="182880" marT="91440" marB="91440"/>
                </a:tc>
                <a:extLst>
                  <a:ext uri="{0D108BD9-81ED-4DB2-BD59-A6C34878D82A}">
                    <a16:rowId xmlns:a16="http://schemas.microsoft.com/office/drawing/2014/main" val="10006"/>
                  </a:ext>
                </a:extLst>
              </a:tr>
              <a:tr h="407515">
                <a:tc>
                  <a:txBody>
                    <a:bodyPr/>
                    <a:lstStyle/>
                    <a:p>
                      <a:endParaRPr lang="en-US" sz="1600" dirty="0"/>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b="1" baseline="0" dirty="0">
                        <a:latin typeface="+mn-lt"/>
                      </a:endParaRPr>
                    </a:p>
                  </a:txBody>
                  <a:tcPr marL="182880" marR="182880" marT="91440" marB="91440"/>
                </a:tc>
                <a:extLst>
                  <a:ext uri="{0D108BD9-81ED-4DB2-BD59-A6C34878D82A}">
                    <a16:rowId xmlns:a16="http://schemas.microsoft.com/office/drawing/2014/main" val="2216668754"/>
                  </a:ext>
                </a:extLst>
              </a:tr>
              <a:tr h="407515">
                <a:tc>
                  <a:txBody>
                    <a:bodyPr/>
                    <a:lstStyle/>
                    <a:p>
                      <a:r>
                        <a:rPr lang="en-US" sz="1600" dirty="0"/>
                        <a:t>Main Spec link</a:t>
                      </a:r>
                    </a:p>
                  </a:txBody>
                  <a:tcPr marL="182880" marR="182880"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hlinkClick r:id="rId2"/>
                        </a:rPr>
                        <a:t>http://openid.net/specs/openid-connect-core-1_0.html</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hlinkClick r:id="rId2"/>
                        </a:rPr>
                        <a:t>https://aka.ms/Azure/Protocols</a:t>
                      </a:r>
                      <a:r>
                        <a:rPr lang="en-US" sz="1600" b="0" kern="1200" dirty="0">
                          <a:solidFill>
                            <a:schemeClr val="dk1"/>
                          </a:solidFill>
                          <a:effectLst/>
                          <a:latin typeface="+mn-lt"/>
                          <a:ea typeface="+mn-ea"/>
                          <a:cs typeface="+mn-cs"/>
                        </a:rPr>
                        <a:t>   </a:t>
                      </a:r>
                      <a:endParaRPr lang="en-US" sz="1600" b="0" baseline="0" dirty="0">
                        <a:latin typeface="+mn-lt"/>
                      </a:endParaRPr>
                    </a:p>
                  </a:txBody>
                  <a:tcPr marL="182880" marR="182880" marT="91440" marB="91440"/>
                </a:tc>
                <a:extLst>
                  <a:ext uri="{0D108BD9-81ED-4DB2-BD59-A6C34878D82A}">
                    <a16:rowId xmlns:a16="http://schemas.microsoft.com/office/drawing/2014/main" val="471919810"/>
                  </a:ext>
                </a:extLst>
              </a:tr>
            </a:tbl>
          </a:graphicData>
        </a:graphic>
      </p:graphicFrame>
      <p:pic>
        <p:nvPicPr>
          <p:cNvPr id="6" name="Picture 5">
            <a:extLst>
              <a:ext uri="{FF2B5EF4-FFF2-40B4-BE49-F238E27FC236}">
                <a16:creationId xmlns:a16="http://schemas.microsoft.com/office/drawing/2014/main" id="{4DA22DC0-196C-4904-9A36-03ABBE9AE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7163" y="139784"/>
            <a:ext cx="1193246" cy="1193246"/>
          </a:xfrm>
          <a:prstGeom prst="ellipse">
            <a:avLst/>
          </a:prstGeom>
        </p:spPr>
      </p:pic>
      <p:pic>
        <p:nvPicPr>
          <p:cNvPr id="7" name="Picture 6">
            <a:extLst>
              <a:ext uri="{FF2B5EF4-FFF2-40B4-BE49-F238E27FC236}">
                <a16:creationId xmlns:a16="http://schemas.microsoft.com/office/drawing/2014/main" id="{1FF3E463-BD9F-40FF-84B7-34D108EB918A}"/>
              </a:ext>
            </a:extLst>
          </p:cNvPr>
          <p:cNvPicPr>
            <a:picLocks noChangeAspect="1"/>
          </p:cNvPicPr>
          <p:nvPr/>
        </p:nvPicPr>
        <p:blipFill>
          <a:blip r:embed="rId4"/>
          <a:stretch>
            <a:fillRect/>
          </a:stretch>
        </p:blipFill>
        <p:spPr>
          <a:xfrm>
            <a:off x="6751291" y="1577043"/>
            <a:ext cx="5314256" cy="4206194"/>
          </a:xfrm>
          <a:prstGeom prst="rect">
            <a:avLst/>
          </a:prstGeom>
        </p:spPr>
      </p:pic>
    </p:spTree>
    <p:extLst>
      <p:ext uri="{BB962C8B-B14F-4D97-AF65-F5344CB8AC3E}">
        <p14:creationId xmlns:p14="http://schemas.microsoft.com/office/powerpoint/2010/main" val="22037328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B618D-235A-465A-8956-4F38C907757D}"/>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18</a:t>
            </a:fld>
            <a:endParaRPr lang="en-US" dirty="0"/>
          </a:p>
        </p:txBody>
      </p:sp>
      <p:sp>
        <p:nvSpPr>
          <p:cNvPr id="3" name="Text Placeholder 2">
            <a:extLst>
              <a:ext uri="{FF2B5EF4-FFF2-40B4-BE49-F238E27FC236}">
                <a16:creationId xmlns:a16="http://schemas.microsoft.com/office/drawing/2014/main" id="{137340AE-47D7-45D2-9027-EF59324E8A91}"/>
              </a:ext>
            </a:extLst>
          </p:cNvPr>
          <p:cNvSpPr>
            <a:spLocks noGrp="1"/>
          </p:cNvSpPr>
          <p:nvPr>
            <p:ph type="body" sz="quarter" idx="13"/>
          </p:nvPr>
        </p:nvSpPr>
        <p:spPr/>
        <p:txBody>
          <a:bodyPr/>
          <a:lstStyle/>
          <a:p>
            <a:r>
              <a:rPr lang="fr-FR" dirty="0"/>
              <a:t>SAML : </a:t>
            </a:r>
            <a:r>
              <a:rPr lang="en-US" dirty="0"/>
              <a:t>Security Assertion Markup Language</a:t>
            </a:r>
          </a:p>
          <a:p>
            <a:endParaRPr lang="fr-FR" dirty="0"/>
          </a:p>
        </p:txBody>
      </p:sp>
      <p:sp>
        <p:nvSpPr>
          <p:cNvPr id="8" name="Rectangle 6">
            <a:extLst>
              <a:ext uri="{FF2B5EF4-FFF2-40B4-BE49-F238E27FC236}">
                <a16:creationId xmlns:a16="http://schemas.microsoft.com/office/drawing/2014/main" id="{9E97E0E5-E91B-4990-AB06-96BF063784D7}"/>
              </a:ext>
            </a:extLst>
          </p:cNvPr>
          <p:cNvSpPr>
            <a:spLocks noChangeArrowheads="1"/>
          </p:cNvSpPr>
          <p:nvPr/>
        </p:nvSpPr>
        <p:spPr bwMode="auto">
          <a:xfrm>
            <a:off x="6970473" y="3333744"/>
            <a:ext cx="4766639" cy="3272444"/>
          </a:xfrm>
          <a:prstGeom prst="rect">
            <a:avLst/>
          </a:prstGeom>
          <a:solidFill>
            <a:srgbClr val="FFFFFF">
              <a:lumMod val="50000"/>
            </a:srgbClr>
          </a:solidFill>
          <a:ln w="9525">
            <a:noFill/>
            <a:miter lim="800000"/>
            <a:headEnd/>
            <a:tailEnd/>
          </a:ln>
        </p:spPr>
        <p:txBody>
          <a:bodyPr lIns="279781" tIns="270455" rIns="279781" bIns="38495" anchor="t"/>
          <a:lstStyle/>
          <a:p>
            <a:pPr marL="388572" marR="0" lvl="1" indent="-388572" algn="l" defTabSz="924779" eaLnBrk="1" fontAlgn="auto" latinLnBrk="0" hangingPunct="1">
              <a:lnSpc>
                <a:spcPct val="100000"/>
              </a:lnSpc>
              <a:spcBef>
                <a:spcPct val="20000"/>
              </a:spcBef>
              <a:spcAft>
                <a:spcPts val="627"/>
              </a:spcAft>
              <a:buClr>
                <a:srgbClr val="ADADAD"/>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Platform Neutral</a:t>
            </a:r>
          </a:p>
          <a:p>
            <a:pPr marL="388572" marR="0" lvl="1" indent="-388572" algn="l" defTabSz="924779" eaLnBrk="1" fontAlgn="auto" latinLnBrk="0" hangingPunct="1">
              <a:lnSpc>
                <a:spcPct val="100000"/>
              </a:lnSpc>
              <a:spcBef>
                <a:spcPct val="20000"/>
              </a:spcBef>
              <a:spcAft>
                <a:spcPts val="627"/>
              </a:spcAft>
              <a:buClr>
                <a:srgbClr val="ADADAD"/>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Improves Online Experience for Users</a:t>
            </a:r>
          </a:p>
          <a:p>
            <a:pPr marL="388572" marR="0" lvl="1" indent="-388572" algn="l" defTabSz="924779" eaLnBrk="1" fontAlgn="auto" latinLnBrk="0" hangingPunct="1">
              <a:lnSpc>
                <a:spcPct val="100000"/>
              </a:lnSpc>
              <a:spcBef>
                <a:spcPct val="20000"/>
              </a:spcBef>
              <a:spcAft>
                <a:spcPts val="627"/>
              </a:spcAft>
              <a:buClr>
                <a:srgbClr val="ADADAD"/>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Supported by many SaaS applications</a:t>
            </a:r>
          </a:p>
          <a:p>
            <a:pPr marL="388572" marR="0" lvl="1" indent="-388572" algn="l" defTabSz="924779" eaLnBrk="1" fontAlgn="auto" latinLnBrk="0" hangingPunct="1">
              <a:lnSpc>
                <a:spcPct val="100000"/>
              </a:lnSpc>
              <a:spcBef>
                <a:spcPct val="20000"/>
              </a:spcBef>
              <a:spcAft>
                <a:spcPts val="627"/>
              </a:spcAft>
              <a:buClr>
                <a:srgbClr val="ADADAD"/>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Strong commercial and open-source support</a:t>
            </a:r>
          </a:p>
          <a:p>
            <a:pPr marL="388572" marR="0" lvl="1" indent="-388572" algn="l" defTabSz="924779" eaLnBrk="1" fontAlgn="auto" latinLnBrk="0" hangingPunct="1">
              <a:lnSpc>
                <a:spcPct val="100000"/>
              </a:lnSpc>
              <a:spcBef>
                <a:spcPct val="20000"/>
              </a:spcBef>
              <a:spcAft>
                <a:spcPts val="627"/>
              </a:spcAft>
              <a:buClr>
                <a:srgbClr val="ADADAD"/>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Organizations may extend like Shibboleth 1.3 or Liberty Alliance</a:t>
            </a:r>
          </a:p>
        </p:txBody>
      </p:sp>
      <p:sp>
        <p:nvSpPr>
          <p:cNvPr id="9" name="Title 15">
            <a:extLst>
              <a:ext uri="{FF2B5EF4-FFF2-40B4-BE49-F238E27FC236}">
                <a16:creationId xmlns:a16="http://schemas.microsoft.com/office/drawing/2014/main" id="{C6FF4D8E-46D2-4215-834F-5E276BB8C3A1}"/>
              </a:ext>
            </a:extLst>
          </p:cNvPr>
          <p:cNvSpPr txBox="1">
            <a:spLocks/>
          </p:cNvSpPr>
          <p:nvPr/>
        </p:nvSpPr>
        <p:spPr bwMode="auto">
          <a:xfrm>
            <a:off x="6949749" y="1892137"/>
            <a:ext cx="4766639" cy="1239368"/>
          </a:xfrm>
          <a:prstGeom prst="rect">
            <a:avLst/>
          </a:prstGeom>
          <a:solidFill>
            <a:srgbClr val="0072C6"/>
          </a:solidFill>
          <a:ln w="9525">
            <a:noFill/>
            <a:miter lim="800000"/>
            <a:headEnd/>
            <a:tailEnd/>
          </a:ln>
        </p:spPr>
        <p:txBody>
          <a:bodyPr lIns="186521" tIns="77589" rIns="93260" bIns="121238" anchor="b">
            <a:noAutofit/>
          </a:bodyPr>
          <a:lstStyle>
            <a:defPPr>
              <a:defRPr lang="en-US"/>
            </a:defPPr>
            <a:lvl1pPr defTabSz="907543" fontAlgn="auto">
              <a:lnSpc>
                <a:spcPct val="80000"/>
              </a:lnSpc>
              <a:spcBef>
                <a:spcPct val="20000"/>
              </a:spcBef>
              <a:spcAft>
                <a:spcPts val="0"/>
              </a:spcAft>
              <a:buClr>
                <a:srgbClr val="84A8D8"/>
              </a:buClr>
              <a:buSzPct val="100000"/>
              <a:defRPr sz="2400">
                <a:solidFill>
                  <a:schemeClr val="bg1"/>
                </a:solidFill>
                <a:latin typeface="Segoe UI Light"/>
                <a:cs typeface="+mn-cs"/>
              </a:defRPr>
            </a:lvl1pPr>
          </a:lstStyle>
          <a:p>
            <a:pPr marL="0" marR="0" lvl="0" indent="0" algn="l" defTabSz="925603" eaLnBrk="1" fontAlgn="auto" latinLnBrk="0" hangingPunct="1">
              <a:lnSpc>
                <a:spcPct val="80000"/>
              </a:lnSpc>
              <a:spcBef>
                <a:spcPct val="20000"/>
              </a:spcBef>
              <a:spcAft>
                <a:spcPts val="0"/>
              </a:spcAft>
              <a:buClr>
                <a:srgbClr val="84A8D8"/>
              </a:buClr>
              <a:buSzPct val="100000"/>
              <a:buFontTx/>
              <a:buNone/>
              <a:tabLst/>
              <a:defRPr/>
            </a:pPr>
            <a:endParaRPr kumimoji="0" lang="en-US" sz="2448" b="1" i="0" u="none" strike="noStrike" kern="0" cap="none" spc="0" normalizeH="0" baseline="0" noProof="0">
              <a:ln>
                <a:noFill/>
              </a:ln>
              <a:solidFill>
                <a:srgbClr val="FFFFFF"/>
              </a:solidFill>
              <a:effectLst/>
              <a:uLnTx/>
              <a:uFillTx/>
              <a:latin typeface="Segoe UI" pitchFamily="34" charset="0"/>
              <a:ea typeface="Segoe UI" pitchFamily="34" charset="0"/>
              <a:cs typeface="Segoe UI" pitchFamily="34" charset="0"/>
            </a:endParaRPr>
          </a:p>
        </p:txBody>
      </p:sp>
      <p:pic>
        <p:nvPicPr>
          <p:cNvPr id="10" name="Picture 7" descr="\\MAGNUM\Projects\Microsoft\Cloud Power FY12\Design\Icons\PNGs\Pooled.png">
            <a:extLst>
              <a:ext uri="{FF2B5EF4-FFF2-40B4-BE49-F238E27FC236}">
                <a16:creationId xmlns:a16="http://schemas.microsoft.com/office/drawing/2014/main" id="{E462DD24-F7AC-4B49-855B-E099A2E9F196}"/>
              </a:ext>
            </a:extLst>
          </p:cNvPr>
          <p:cNvPicPr>
            <a:picLocks noChangeAspect="1" noChangeArrowheads="1"/>
          </p:cNvPicPr>
          <p:nvPr/>
        </p:nvPicPr>
        <p:blipFill>
          <a:blip r:embed="rId3" cstate="print">
            <a:lum bright="100000"/>
          </a:blip>
          <a:stretch>
            <a:fillRect/>
          </a:stretch>
        </p:blipFill>
        <p:spPr bwMode="auto">
          <a:xfrm>
            <a:off x="6982317" y="1962807"/>
            <a:ext cx="1168699" cy="1168699"/>
          </a:xfrm>
          <a:prstGeom prst="rect">
            <a:avLst/>
          </a:prstGeom>
          <a:noFill/>
        </p:spPr>
      </p:pic>
      <p:sp>
        <p:nvSpPr>
          <p:cNvPr id="11" name="TextBox 10">
            <a:extLst>
              <a:ext uri="{FF2B5EF4-FFF2-40B4-BE49-F238E27FC236}">
                <a16:creationId xmlns:a16="http://schemas.microsoft.com/office/drawing/2014/main" id="{0B1640BD-116A-440B-B830-BE3D3A817A4F}"/>
              </a:ext>
            </a:extLst>
          </p:cNvPr>
          <p:cNvSpPr txBox="1"/>
          <p:nvPr/>
        </p:nvSpPr>
        <p:spPr>
          <a:xfrm>
            <a:off x="8486321" y="2252764"/>
            <a:ext cx="2383320" cy="478376"/>
          </a:xfrm>
          <a:prstGeom prst="rect">
            <a:avLst/>
          </a:prstGeom>
          <a:noFill/>
        </p:spPr>
        <p:txBody>
          <a:bodyPr wrap="square" rtlCol="0">
            <a:spAutoFit/>
          </a:bodyPr>
          <a:lstStyle/>
          <a:p>
            <a:pPr defTabSz="621716" fontAlgn="auto"/>
            <a:r>
              <a:rPr lang="en-US" sz="2448">
                <a:solidFill>
                  <a:srgbClr val="FFFFFF"/>
                </a:solidFill>
                <a:ea typeface="Segoe UI" pitchFamily="34" charset="0"/>
                <a:cs typeface="Segoe UI" pitchFamily="34" charset="0"/>
              </a:rPr>
              <a:t>ADVANTAGES</a:t>
            </a:r>
          </a:p>
        </p:txBody>
      </p:sp>
      <p:sp>
        <p:nvSpPr>
          <p:cNvPr id="13" name="Rectangle 12">
            <a:extLst>
              <a:ext uri="{FF2B5EF4-FFF2-40B4-BE49-F238E27FC236}">
                <a16:creationId xmlns:a16="http://schemas.microsoft.com/office/drawing/2014/main" id="{24D102EE-4836-499B-B2A4-5186A00919C9}"/>
              </a:ext>
            </a:extLst>
          </p:cNvPr>
          <p:cNvSpPr/>
          <p:nvPr/>
        </p:nvSpPr>
        <p:spPr>
          <a:xfrm>
            <a:off x="397794" y="1835269"/>
            <a:ext cx="6216650" cy="4524315"/>
          </a:xfrm>
          <a:prstGeom prst="rect">
            <a:avLst/>
          </a:prstGeom>
        </p:spPr>
        <p:txBody>
          <a:bodyPr>
            <a:spAutoFit/>
          </a:bodyPr>
          <a:lstStyle/>
          <a:p>
            <a:pPr marL="285750" indent="-285750" algn="l">
              <a:buFont typeface="Wingdings" panose="05000000000000000000" pitchFamily="2" charset="2"/>
              <a:buChar char="§"/>
            </a:pPr>
            <a:r>
              <a:rPr lang="en-US" sz="1600" dirty="0"/>
              <a:t>Security Assertion Markup Language</a:t>
            </a:r>
          </a:p>
          <a:p>
            <a:pPr marL="285750" indent="-285750" algn="l">
              <a:buFont typeface="Wingdings" panose="05000000000000000000" pitchFamily="2" charset="2"/>
              <a:buChar char="§"/>
            </a:pPr>
            <a:r>
              <a:rPr lang="en-US" sz="1600" dirty="0"/>
              <a:t>XML protocol</a:t>
            </a:r>
          </a:p>
          <a:p>
            <a:pPr marL="285750" indent="-285750" algn="l">
              <a:buFont typeface="Wingdings" panose="05000000000000000000" pitchFamily="2" charset="2"/>
              <a:buChar char="§"/>
            </a:pPr>
            <a:r>
              <a:rPr lang="en-US" sz="1600" dirty="0"/>
              <a:t>OASIS standard (V1, v1.1 and V2)</a:t>
            </a:r>
          </a:p>
          <a:p>
            <a:pPr marL="285750" indent="-285750" algn="l">
              <a:buFont typeface="Wingdings" panose="05000000000000000000" pitchFamily="2" charset="2"/>
              <a:buChar char="§"/>
            </a:pPr>
            <a:r>
              <a:rPr lang="en-US" sz="1600" dirty="0"/>
              <a:t>Flexible and extensible</a:t>
            </a:r>
          </a:p>
          <a:p>
            <a:pPr marL="285750" indent="-285750" algn="l">
              <a:buFont typeface="Wingdings" panose="05000000000000000000" pitchFamily="2" charset="2"/>
              <a:buChar char="§"/>
            </a:pPr>
            <a:r>
              <a:rPr lang="en-US" sz="1600" dirty="0"/>
              <a:t>Framework to exchange security information between business partners</a:t>
            </a:r>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b="1" dirty="0"/>
              <a:t>SAML 2.0 is an XML-based protocol that uses security tokens containing assertions to pass information about a principal (usually an end-user) between an identity provider and a web service (service provider). </a:t>
            </a:r>
          </a:p>
          <a:p>
            <a:pPr marL="285750" indent="-285750" algn="l">
              <a:buFont typeface="Wingdings" panose="05000000000000000000" pitchFamily="2" charset="2"/>
              <a:buChar char="§"/>
            </a:pPr>
            <a:endParaRPr lang="en-US" sz="1600" b="1" dirty="0"/>
          </a:p>
          <a:p>
            <a:pPr marL="285750" indent="-285750" algn="l">
              <a:buFont typeface="Wingdings" panose="05000000000000000000" pitchFamily="2" charset="2"/>
              <a:buChar char="§"/>
            </a:pPr>
            <a:r>
              <a:rPr lang="en-US" sz="1600" dirty="0"/>
              <a:t>SAML 2.0 enables web-based authentication and authorization scenarios including single sign-on (SSO).</a:t>
            </a:r>
          </a:p>
          <a:p>
            <a:pPr marL="285750" indent="-285750" algn="l">
              <a:buFont typeface="Wingdings" panose="05000000000000000000" pitchFamily="2" charset="2"/>
              <a:buChar char="§"/>
            </a:pPr>
            <a:endParaRPr lang="en-US" sz="1600" dirty="0"/>
          </a:p>
        </p:txBody>
      </p:sp>
      <p:pic>
        <p:nvPicPr>
          <p:cNvPr id="14" name="Picture 13" descr="oasis.png">
            <a:extLst>
              <a:ext uri="{FF2B5EF4-FFF2-40B4-BE49-F238E27FC236}">
                <a16:creationId xmlns:a16="http://schemas.microsoft.com/office/drawing/2014/main" id="{97510FE5-BC87-4987-88B4-D9B38E943427}"/>
              </a:ext>
            </a:extLst>
          </p:cNvPr>
          <p:cNvPicPr>
            <a:picLocks noChangeAspect="1"/>
          </p:cNvPicPr>
          <p:nvPr/>
        </p:nvPicPr>
        <p:blipFill>
          <a:blip r:embed="rId4"/>
          <a:stretch>
            <a:fillRect/>
          </a:stretch>
        </p:blipFill>
        <p:spPr>
          <a:xfrm>
            <a:off x="8151016" y="181139"/>
            <a:ext cx="1724781" cy="267289"/>
          </a:xfrm>
          <a:prstGeom prst="rect">
            <a:avLst/>
          </a:prstGeom>
        </p:spPr>
      </p:pic>
      <p:pic>
        <p:nvPicPr>
          <p:cNvPr id="15" name="Image 21">
            <a:extLst>
              <a:ext uri="{FF2B5EF4-FFF2-40B4-BE49-F238E27FC236}">
                <a16:creationId xmlns:a16="http://schemas.microsoft.com/office/drawing/2014/main" id="{A238A7BA-30E7-4FB5-899F-3034F65CF9A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9875797" y="1091600"/>
            <a:ext cx="1152525" cy="410845"/>
          </a:xfrm>
          <a:prstGeom prst="rect">
            <a:avLst/>
          </a:prstGeom>
        </p:spPr>
      </p:pic>
      <p:pic>
        <p:nvPicPr>
          <p:cNvPr id="16" name="Image 17" descr="Description : liberty_interoperable_tm_logo_medium.jpg">
            <a:extLst>
              <a:ext uri="{FF2B5EF4-FFF2-40B4-BE49-F238E27FC236}">
                <a16:creationId xmlns:a16="http://schemas.microsoft.com/office/drawing/2014/main" id="{201AA047-C6BE-4DB7-9127-72C92FDD0CC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5993" y="623490"/>
            <a:ext cx="1323975" cy="429260"/>
          </a:xfrm>
          <a:prstGeom prst="rect">
            <a:avLst/>
          </a:prstGeom>
          <a:noFill/>
          <a:ln>
            <a:noFill/>
          </a:ln>
        </p:spPr>
      </p:pic>
    </p:spTree>
    <p:extLst>
      <p:ext uri="{BB962C8B-B14F-4D97-AF65-F5344CB8AC3E}">
        <p14:creationId xmlns:p14="http://schemas.microsoft.com/office/powerpoint/2010/main" val="7075957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542852" y="6603763"/>
            <a:ext cx="370584" cy="110800"/>
          </a:xfrm>
        </p:spPr>
        <p:txBody>
          <a:bodyPr/>
          <a:lstStyle/>
          <a:p>
            <a:fld id="{ED077441-DF17-4513-BACB-525ED94CFAE4}" type="slidenum">
              <a:rPr lang="en-US" smtClean="0"/>
              <a:pPr/>
              <a:t>1</a:t>
            </a:fld>
            <a:endParaRPr lang="en-US" dirty="0"/>
          </a:p>
        </p:txBody>
      </p:sp>
      <p:sp>
        <p:nvSpPr>
          <p:cNvPr id="2" name="Espace réservé du texte 1">
            <a:extLst>
              <a:ext uri="{FF2B5EF4-FFF2-40B4-BE49-F238E27FC236}">
                <a16:creationId xmlns:a16="http://schemas.microsoft.com/office/drawing/2014/main" id="{4FA2594E-E01A-4B8D-8922-182DF38D5D39}"/>
              </a:ext>
            </a:extLst>
          </p:cNvPr>
          <p:cNvSpPr>
            <a:spLocks noGrp="1"/>
          </p:cNvSpPr>
          <p:nvPr>
            <p:ph type="body" sz="quarter" idx="13"/>
          </p:nvPr>
        </p:nvSpPr>
        <p:spPr/>
        <p:txBody>
          <a:bodyPr/>
          <a:lstStyle/>
          <a:p>
            <a:r>
              <a:rPr lang="fr-FR" dirty="0"/>
              <a:t>Agenda – Module 4 – Section 5 - </a:t>
            </a:r>
            <a:r>
              <a:rPr lang="en-US" spc="-50" dirty="0"/>
              <a:t>Web Sign-in protocols &amp;  Security Tokens</a:t>
            </a:r>
            <a:endParaRPr lang="fr-FR" dirty="0"/>
          </a:p>
        </p:txBody>
      </p:sp>
      <p:sp>
        <p:nvSpPr>
          <p:cNvPr id="17" name="TextBox 16"/>
          <p:cNvSpPr txBox="1"/>
          <p:nvPr/>
        </p:nvSpPr>
        <p:spPr>
          <a:xfrm>
            <a:off x="637372" y="1974908"/>
            <a:ext cx="5562906"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Azure AD Authentication protocols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Overview of the supported Azure AD Authentication protocols</a:t>
            </a:r>
            <a:br>
              <a:rPr lang="en-US" b="1" dirty="0">
                <a:gradFill>
                  <a:gsLst>
                    <a:gs pos="2917">
                      <a:schemeClr val="tx1"/>
                    </a:gs>
                    <a:gs pos="30000">
                      <a:schemeClr val="tx1"/>
                    </a:gs>
                  </a:gsLst>
                  <a:lin ang="5400000" scaled="0"/>
                </a:gradFill>
                <a:latin typeface="+mn-lt"/>
                <a:cs typeface="Segoe UI Semilight" panose="020B0402040204020203" pitchFamily="34" charset="0"/>
              </a:rPr>
            </a:br>
            <a:endParaRPr lang="en-US"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23" name="TextBox 22"/>
          <p:cNvSpPr txBox="1"/>
          <p:nvPr/>
        </p:nvSpPr>
        <p:spPr>
          <a:xfrm>
            <a:off x="274702" y="19133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01</a:t>
            </a:r>
            <a:endParaRPr lang="en-US" sz="11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 name="TextBox 25"/>
          <p:cNvSpPr txBox="1"/>
          <p:nvPr/>
        </p:nvSpPr>
        <p:spPr>
          <a:xfrm>
            <a:off x="274702" y="2727850"/>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02</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08150708-5FAC-4950-AB76-35F27A7763B0}"/>
              </a:ext>
            </a:extLst>
          </p:cNvPr>
          <p:cNvSpPr txBox="1"/>
          <p:nvPr/>
        </p:nvSpPr>
        <p:spPr>
          <a:xfrm>
            <a:off x="637371" y="2789405"/>
            <a:ext cx="4837565"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err="1">
                <a:gradFill>
                  <a:gsLst>
                    <a:gs pos="2917">
                      <a:schemeClr val="tx1"/>
                    </a:gs>
                    <a:gs pos="30000">
                      <a:schemeClr val="tx1"/>
                    </a:gs>
                  </a:gsLst>
                  <a:lin ang="5400000" scaled="0"/>
                </a:gradFill>
                <a:latin typeface="+mn-lt"/>
                <a:cs typeface="Segoe UI Semilight" panose="020B0402040204020203" pitchFamily="34" charset="0"/>
              </a:rPr>
              <a:t>Oauth</a:t>
            </a:r>
            <a:r>
              <a:rPr lang="en-US" b="1" dirty="0">
                <a:gradFill>
                  <a:gsLst>
                    <a:gs pos="2917">
                      <a:schemeClr val="tx1"/>
                    </a:gs>
                    <a:gs pos="30000">
                      <a:schemeClr val="tx1"/>
                    </a:gs>
                  </a:gsLst>
                  <a:lin ang="5400000" scaled="0"/>
                </a:gradFill>
                <a:latin typeface="+mn-lt"/>
                <a:cs typeface="Segoe UI Semilight" panose="020B0402040204020203" pitchFamily="34" charset="0"/>
              </a:rPr>
              <a:t> 2.0</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A detailed description of the </a:t>
            </a:r>
            <a:r>
              <a:rPr lang="en-US" dirty="0" err="1">
                <a:gradFill>
                  <a:gsLst>
                    <a:gs pos="2917">
                      <a:schemeClr val="tx1"/>
                    </a:gs>
                    <a:gs pos="30000">
                      <a:schemeClr val="tx1"/>
                    </a:gs>
                  </a:gsLst>
                  <a:lin ang="5400000" scaled="0"/>
                </a:gradFill>
                <a:latin typeface="+mn-lt"/>
                <a:cs typeface="Segoe UI Semilight" panose="020B0402040204020203" pitchFamily="34" charset="0"/>
              </a:rPr>
              <a:t>Oauth</a:t>
            </a:r>
            <a:r>
              <a:rPr lang="en-US" dirty="0">
                <a:gradFill>
                  <a:gsLst>
                    <a:gs pos="2917">
                      <a:schemeClr val="tx1"/>
                    </a:gs>
                    <a:gs pos="30000">
                      <a:schemeClr val="tx1"/>
                    </a:gs>
                  </a:gsLst>
                  <a:lin ang="5400000" scaled="0"/>
                </a:gradFill>
                <a:latin typeface="+mn-lt"/>
                <a:cs typeface="Segoe UI Semilight" panose="020B0402040204020203" pitchFamily="34" charset="0"/>
              </a:rPr>
              <a:t> 2.0  authorization protocol (key terms and the main flows scenarios)</a:t>
            </a:r>
          </a:p>
        </p:txBody>
      </p:sp>
      <p:sp>
        <p:nvSpPr>
          <p:cNvPr id="11" name="TextBox 10">
            <a:extLst>
              <a:ext uri="{FF2B5EF4-FFF2-40B4-BE49-F238E27FC236}">
                <a16:creationId xmlns:a16="http://schemas.microsoft.com/office/drawing/2014/main" id="{EF51852C-94F1-4462-959C-D621C273F5B3}"/>
              </a:ext>
            </a:extLst>
          </p:cNvPr>
          <p:cNvSpPr txBox="1"/>
          <p:nvPr/>
        </p:nvSpPr>
        <p:spPr>
          <a:xfrm>
            <a:off x="274702" y="34689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03</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F55B65B2-C2A5-4833-BA4A-77FE63B3FA15}"/>
              </a:ext>
            </a:extLst>
          </p:cNvPr>
          <p:cNvSpPr txBox="1"/>
          <p:nvPr/>
        </p:nvSpPr>
        <p:spPr>
          <a:xfrm>
            <a:off x="274702" y="4210056"/>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04</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0A673C60-1692-40A1-BA9F-B903719B0F7E}"/>
              </a:ext>
            </a:extLst>
          </p:cNvPr>
          <p:cNvSpPr txBox="1"/>
          <p:nvPr/>
        </p:nvSpPr>
        <p:spPr>
          <a:xfrm>
            <a:off x="274702" y="4963711"/>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05</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964CDB2B-567B-4206-9A18-9956ECD37613}"/>
              </a:ext>
            </a:extLst>
          </p:cNvPr>
          <p:cNvSpPr txBox="1"/>
          <p:nvPr/>
        </p:nvSpPr>
        <p:spPr>
          <a:xfrm>
            <a:off x="274702" y="5655811"/>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06</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C7817094-EEA6-44BE-A805-380C305B9D39}"/>
              </a:ext>
            </a:extLst>
          </p:cNvPr>
          <p:cNvSpPr txBox="1"/>
          <p:nvPr/>
        </p:nvSpPr>
        <p:spPr>
          <a:xfrm>
            <a:off x="681348" y="4202118"/>
            <a:ext cx="4793588"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SAML </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Introduction to the SAML concepts and the web </a:t>
            </a:r>
            <a:r>
              <a:rPr lang="en-US" dirty="0" err="1">
                <a:gradFill>
                  <a:gsLst>
                    <a:gs pos="2917">
                      <a:schemeClr val="tx1"/>
                    </a:gs>
                    <a:gs pos="30000">
                      <a:schemeClr val="tx1"/>
                    </a:gs>
                  </a:gsLst>
                  <a:lin ang="5400000" scaled="0"/>
                </a:gradFill>
                <a:latin typeface="+mn-lt"/>
                <a:cs typeface="Segoe UI Semilight" panose="020B0402040204020203" pitchFamily="34" charset="0"/>
              </a:rPr>
              <a:t>sso</a:t>
            </a:r>
            <a:r>
              <a:rPr lang="en-US" dirty="0">
                <a:gradFill>
                  <a:gsLst>
                    <a:gs pos="2917">
                      <a:schemeClr val="tx1"/>
                    </a:gs>
                    <a:gs pos="30000">
                      <a:schemeClr val="tx1"/>
                    </a:gs>
                  </a:gsLst>
                  <a:lin ang="5400000" scaled="0"/>
                </a:gradFill>
                <a:latin typeface="+mn-lt"/>
                <a:cs typeface="Segoe UI Semilight" panose="020B0402040204020203" pitchFamily="34" charset="0"/>
              </a:rPr>
              <a:t> flow</a:t>
            </a:r>
          </a:p>
        </p:txBody>
      </p:sp>
      <p:sp>
        <p:nvSpPr>
          <p:cNvPr id="21" name="TextBox 20">
            <a:extLst>
              <a:ext uri="{FF2B5EF4-FFF2-40B4-BE49-F238E27FC236}">
                <a16:creationId xmlns:a16="http://schemas.microsoft.com/office/drawing/2014/main" id="{FF871DE3-C3A5-4CAA-AA2E-64FEFF004138}"/>
              </a:ext>
            </a:extLst>
          </p:cNvPr>
          <p:cNvSpPr txBox="1"/>
          <p:nvPr/>
        </p:nvSpPr>
        <p:spPr>
          <a:xfrm>
            <a:off x="654365" y="3495762"/>
            <a:ext cx="5015238"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OpenID Connect </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Introduction to OpenID Connect which brings an identity layer on top of OAuth 2.0</a:t>
            </a:r>
          </a:p>
        </p:txBody>
      </p:sp>
      <p:sp>
        <p:nvSpPr>
          <p:cNvPr id="24" name="TextBox 23">
            <a:extLst>
              <a:ext uri="{FF2B5EF4-FFF2-40B4-BE49-F238E27FC236}">
                <a16:creationId xmlns:a16="http://schemas.microsoft.com/office/drawing/2014/main" id="{98037EED-6CEA-4CD4-8638-6DC8D124214B}"/>
              </a:ext>
            </a:extLst>
          </p:cNvPr>
          <p:cNvSpPr txBox="1"/>
          <p:nvPr/>
        </p:nvSpPr>
        <p:spPr>
          <a:xfrm>
            <a:off x="708331" y="4973558"/>
            <a:ext cx="3354658"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WS-Federation </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Quick overview about the mains goals</a:t>
            </a:r>
          </a:p>
        </p:txBody>
      </p:sp>
      <p:sp>
        <p:nvSpPr>
          <p:cNvPr id="27" name="TextBox 26">
            <a:extLst>
              <a:ext uri="{FF2B5EF4-FFF2-40B4-BE49-F238E27FC236}">
                <a16:creationId xmlns:a16="http://schemas.microsoft.com/office/drawing/2014/main" id="{4A424309-8487-4D05-9538-62E01CD7D3B9}"/>
              </a:ext>
            </a:extLst>
          </p:cNvPr>
          <p:cNvSpPr txBox="1"/>
          <p:nvPr/>
        </p:nvSpPr>
        <p:spPr>
          <a:xfrm>
            <a:off x="708331" y="5655811"/>
            <a:ext cx="6058540" cy="1003352"/>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Security Tokens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Overview of the different  flavors of Security Tokens used in the different protocols</a:t>
            </a:r>
          </a:p>
          <a:p>
            <a:pPr>
              <a:spcBef>
                <a:spcPts val="0"/>
              </a:spcBef>
              <a:spcAft>
                <a:spcPts val="1200"/>
              </a:spcAft>
              <a:tabLst>
                <a:tab pos="571500" algn="l"/>
              </a:tabLst>
            </a:pPr>
            <a:endParaRPr lang="en-US" dirty="0">
              <a:gradFill>
                <a:gsLst>
                  <a:gs pos="2917">
                    <a:schemeClr val="tx1"/>
                  </a:gs>
                  <a:gs pos="30000">
                    <a:schemeClr val="tx1"/>
                  </a:gs>
                </a:gsLst>
                <a:lin ang="5400000" scaled="0"/>
              </a:gradFill>
              <a:latin typeface="+mn-lt"/>
              <a:cs typeface="Segoe UI Semilight" panose="020B0402040204020203" pitchFamily="34" charset="0"/>
            </a:endParaRPr>
          </a:p>
        </p:txBody>
      </p:sp>
    </p:spTree>
    <p:extLst>
      <p:ext uri="{BB962C8B-B14F-4D97-AF65-F5344CB8AC3E}">
        <p14:creationId xmlns:p14="http://schemas.microsoft.com/office/powerpoint/2010/main" val="42009843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AD2139-FD36-4C76-97BF-B798E6BEE51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19</a:t>
            </a:fld>
            <a:endParaRPr lang="en-US" dirty="0"/>
          </a:p>
        </p:txBody>
      </p:sp>
      <p:sp>
        <p:nvSpPr>
          <p:cNvPr id="3" name="Text Placeholder 2">
            <a:extLst>
              <a:ext uri="{FF2B5EF4-FFF2-40B4-BE49-F238E27FC236}">
                <a16:creationId xmlns:a16="http://schemas.microsoft.com/office/drawing/2014/main" id="{0B6AE1AA-7122-45CF-9D2B-A464EB0990FD}"/>
              </a:ext>
            </a:extLst>
          </p:cNvPr>
          <p:cNvSpPr>
            <a:spLocks noGrp="1"/>
          </p:cNvSpPr>
          <p:nvPr>
            <p:ph type="body" sz="quarter" idx="13"/>
          </p:nvPr>
        </p:nvSpPr>
        <p:spPr/>
        <p:txBody>
          <a:bodyPr/>
          <a:lstStyle/>
          <a:p>
            <a:r>
              <a:rPr lang="fr-FR" dirty="0"/>
              <a:t>SAML : </a:t>
            </a:r>
            <a:r>
              <a:rPr lang="en-US" dirty="0"/>
              <a:t>Use Cases and Core Concepts</a:t>
            </a:r>
            <a:r>
              <a:rPr lang="fr-FR" dirty="0"/>
              <a:t> </a:t>
            </a:r>
          </a:p>
        </p:txBody>
      </p:sp>
      <p:sp>
        <p:nvSpPr>
          <p:cNvPr id="19" name="Rectangle 18">
            <a:extLst>
              <a:ext uri="{FF2B5EF4-FFF2-40B4-BE49-F238E27FC236}">
                <a16:creationId xmlns:a16="http://schemas.microsoft.com/office/drawing/2014/main" id="{62BFCA08-4818-42BC-8052-B198F1D22FDC}"/>
              </a:ext>
            </a:extLst>
          </p:cNvPr>
          <p:cNvSpPr/>
          <p:nvPr/>
        </p:nvSpPr>
        <p:spPr bwMode="auto">
          <a:xfrm>
            <a:off x="5735911" y="5261559"/>
            <a:ext cx="1905753" cy="1372482"/>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54601" tIns="0" rIns="155140" bIns="186235" numCol="1" spcCol="0" rtlCol="0" fromWordArt="0" anchor="b" anchorCtr="0" forceAA="0" compatLnSpc="1">
            <a:prstTxWarp prst="textNoShape">
              <a:avLst/>
            </a:prstTxWarp>
            <a:noAutofit/>
          </a:bodyPr>
          <a:lstStyle/>
          <a:p>
            <a:pPr marL="0" marR="0" lvl="0" indent="0" algn="l" defTabSz="93105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EFEFEF"/>
                </a:solidFill>
                <a:effectLst/>
                <a:uLnTx/>
                <a:uFillTx/>
                <a:latin typeface="Segoe UI"/>
                <a:ea typeface="Segoe UI" pitchFamily="34" charset="0"/>
                <a:cs typeface="Segoe UI" pitchFamily="34" charset="0"/>
              </a:rPr>
              <a:t>Identity Federation</a:t>
            </a:r>
          </a:p>
        </p:txBody>
      </p:sp>
      <p:grpSp>
        <p:nvGrpSpPr>
          <p:cNvPr id="20" name="Group 19">
            <a:extLst>
              <a:ext uri="{FF2B5EF4-FFF2-40B4-BE49-F238E27FC236}">
                <a16:creationId xmlns:a16="http://schemas.microsoft.com/office/drawing/2014/main" id="{AF42EA00-74FA-4492-A7FC-D2AEA93CE0F6}"/>
              </a:ext>
            </a:extLst>
          </p:cNvPr>
          <p:cNvGrpSpPr/>
          <p:nvPr/>
        </p:nvGrpSpPr>
        <p:grpSpPr>
          <a:xfrm>
            <a:off x="5713352" y="2236124"/>
            <a:ext cx="1950871" cy="1444016"/>
            <a:chOff x="7043653" y="1203706"/>
            <a:chExt cx="1714500" cy="1543859"/>
          </a:xfrm>
          <a:solidFill>
            <a:srgbClr val="002050">
              <a:lumMod val="90000"/>
              <a:lumOff val="10000"/>
            </a:srgbClr>
          </a:solidFill>
        </p:grpSpPr>
        <p:sp>
          <p:nvSpPr>
            <p:cNvPr id="21" name="Rectangle 20">
              <a:extLst>
                <a:ext uri="{FF2B5EF4-FFF2-40B4-BE49-F238E27FC236}">
                  <a16:creationId xmlns:a16="http://schemas.microsoft.com/office/drawing/2014/main" id="{0B19BF93-B099-4D2C-97CA-A808C4494FEB}"/>
                </a:ext>
              </a:extLst>
            </p:cNvPr>
            <p:cNvSpPr/>
            <p:nvPr/>
          </p:nvSpPr>
          <p:spPr bwMode="auto">
            <a:xfrm>
              <a:off x="7043653" y="1203706"/>
              <a:ext cx="1714500" cy="154385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4843" tIns="0" rIns="155390" bIns="186521" numCol="1" spcCol="0" rtlCol="0" fromWordArt="0" anchor="b" anchorCtr="0" forceAA="0" compatLnSpc="1">
              <a:prstTxWarp prst="textNoShape">
                <a:avLst/>
              </a:prstTxWarp>
              <a:noAutofit/>
            </a:bodyPr>
            <a:lstStyle/>
            <a:p>
              <a:pPr marL="0" marR="0" lvl="0" indent="0" algn="l" defTabSz="932535"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EFEFEF"/>
                  </a:solidFill>
                  <a:effectLst/>
                  <a:uLnTx/>
                  <a:uFillTx/>
                  <a:latin typeface="Segoe UI"/>
                  <a:ea typeface="Segoe UI" pitchFamily="34" charset="0"/>
                  <a:cs typeface="Segoe UI" pitchFamily="34" charset="0"/>
                </a:rPr>
                <a:t>Attribute-based authorization</a:t>
              </a:r>
            </a:p>
          </p:txBody>
        </p:sp>
        <p:sp>
          <p:nvSpPr>
            <p:cNvPr id="22" name="Freeform 17">
              <a:extLst>
                <a:ext uri="{FF2B5EF4-FFF2-40B4-BE49-F238E27FC236}">
                  <a16:creationId xmlns:a16="http://schemas.microsoft.com/office/drawing/2014/main" id="{4E785763-63F8-43BD-82C9-58674CEA38F3}"/>
                </a:ext>
              </a:extLst>
            </p:cNvPr>
            <p:cNvSpPr>
              <a:spLocks noEditPoints="1"/>
            </p:cNvSpPr>
            <p:nvPr/>
          </p:nvSpPr>
          <p:spPr bwMode="black">
            <a:xfrm>
              <a:off x="8137330" y="1259023"/>
              <a:ext cx="508050" cy="50863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grpFill/>
            <a:ln>
              <a:noFill/>
            </a:ln>
          </p:spPr>
          <p:txBody>
            <a:bodyPr vert="horz" wrap="square" lIns="111925" tIns="55963" rIns="111925" bIns="55963" numCol="1" anchor="t" anchorCtr="0" compatLnSpc="1">
              <a:prstTxWarp prst="textNoShape">
                <a:avLst/>
              </a:prstTxWarp>
            </a:bodyPr>
            <a:lstStyle/>
            <a:p>
              <a:pPr marL="0" marR="0" lvl="0" indent="0" algn="l" defTabSz="621716"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a:ln>
                  <a:noFill/>
                </a:ln>
                <a:solidFill>
                  <a:srgbClr val="FFFFFF"/>
                </a:solidFill>
                <a:effectLst/>
                <a:uLnTx/>
                <a:uFillTx/>
                <a:ea typeface="Segoe UI" pitchFamily="34" charset="0"/>
                <a:cs typeface="Segoe UI" pitchFamily="34" charset="0"/>
              </a:endParaRPr>
            </a:p>
          </p:txBody>
        </p:sp>
      </p:grpSp>
      <p:sp>
        <p:nvSpPr>
          <p:cNvPr id="23" name="Rectangle 22">
            <a:extLst>
              <a:ext uri="{FF2B5EF4-FFF2-40B4-BE49-F238E27FC236}">
                <a16:creationId xmlns:a16="http://schemas.microsoft.com/office/drawing/2014/main" id="{7C4EFFD8-D97E-43A5-BC17-FE7CEF803400}"/>
              </a:ext>
            </a:extLst>
          </p:cNvPr>
          <p:cNvSpPr/>
          <p:nvPr/>
        </p:nvSpPr>
        <p:spPr bwMode="auto">
          <a:xfrm>
            <a:off x="5713353" y="3805764"/>
            <a:ext cx="1951543" cy="1337400"/>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54601" tIns="0" rIns="155140" bIns="186235" numCol="1" spcCol="0" rtlCol="0" fromWordArt="0" anchor="b" anchorCtr="0" forceAA="0" compatLnSpc="1">
            <a:prstTxWarp prst="textNoShape">
              <a:avLst/>
            </a:prstTxWarp>
            <a:noAutofit/>
          </a:bodyPr>
          <a:lstStyle/>
          <a:p>
            <a:pPr marL="0" marR="0" lvl="0" indent="0" algn="l" defTabSz="93105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a:ln>
                  <a:noFill/>
                </a:ln>
                <a:solidFill>
                  <a:srgbClr val="EFEFEF"/>
                </a:solidFill>
                <a:effectLst/>
                <a:uLnTx/>
                <a:uFillTx/>
                <a:latin typeface="Segoe UI"/>
                <a:ea typeface="Segoe UI" pitchFamily="34" charset="0"/>
                <a:cs typeface="Segoe UI" pitchFamily="34" charset="0"/>
              </a:rPr>
              <a:t>Web Single Sign-On</a:t>
            </a:r>
          </a:p>
        </p:txBody>
      </p:sp>
      <p:grpSp>
        <p:nvGrpSpPr>
          <p:cNvPr id="24" name="Group 23">
            <a:extLst>
              <a:ext uri="{FF2B5EF4-FFF2-40B4-BE49-F238E27FC236}">
                <a16:creationId xmlns:a16="http://schemas.microsoft.com/office/drawing/2014/main" id="{555FD03E-2236-4298-8C16-594C5D57749E}"/>
              </a:ext>
            </a:extLst>
          </p:cNvPr>
          <p:cNvGrpSpPr/>
          <p:nvPr/>
        </p:nvGrpSpPr>
        <p:grpSpPr>
          <a:xfrm>
            <a:off x="7888754" y="2266562"/>
            <a:ext cx="2901433" cy="4248187"/>
            <a:chOff x="3886200" y="1352800"/>
            <a:chExt cx="2133600" cy="3123950"/>
          </a:xfrm>
        </p:grpSpPr>
        <p:sp>
          <p:nvSpPr>
            <p:cNvPr id="25" name="Rectangle 24">
              <a:extLst>
                <a:ext uri="{FF2B5EF4-FFF2-40B4-BE49-F238E27FC236}">
                  <a16:creationId xmlns:a16="http://schemas.microsoft.com/office/drawing/2014/main" id="{84A3ADEE-39AE-40A8-9FBC-3A71AADC8527}"/>
                </a:ext>
              </a:extLst>
            </p:cNvPr>
            <p:cNvSpPr/>
            <p:nvPr/>
          </p:nvSpPr>
          <p:spPr>
            <a:xfrm>
              <a:off x="3886200" y="1352800"/>
              <a:ext cx="2133600" cy="3123950"/>
            </a:xfrm>
            <a:prstGeom prst="rect">
              <a:avLst/>
            </a:prstGeom>
            <a:solidFill>
              <a:srgbClr val="0070C6"/>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defTabSz="621716"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D6811CA-40E2-4EC9-9DDE-50008FD2DAC5}"/>
                </a:ext>
              </a:extLst>
            </p:cNvPr>
            <p:cNvSpPr/>
            <p:nvPr/>
          </p:nvSpPr>
          <p:spPr>
            <a:xfrm>
              <a:off x="4055598" y="1733550"/>
              <a:ext cx="1783080" cy="2514600"/>
            </a:xfrm>
            <a:prstGeom prst="rect">
              <a:avLst/>
            </a:prstGeom>
            <a:solidFill>
              <a:srgbClr val="000000">
                <a:lumMod val="65000"/>
                <a:lumOff val="35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defTabSz="621716"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D039ECC-82D1-46A6-B5DA-E58D7778E53D}"/>
                </a:ext>
              </a:extLst>
            </p:cNvPr>
            <p:cNvSpPr/>
            <p:nvPr/>
          </p:nvSpPr>
          <p:spPr>
            <a:xfrm>
              <a:off x="4179276" y="2159753"/>
              <a:ext cx="1535724" cy="1859797"/>
            </a:xfrm>
            <a:prstGeom prst="rect">
              <a:avLst/>
            </a:prstGeom>
            <a:solidFill>
              <a:srgbClr val="FFFFFF">
                <a:lumMod val="5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defTabSz="621716"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EB0EF086-4D8F-480D-AAF4-70B9EFE68B43}"/>
                </a:ext>
              </a:extLst>
            </p:cNvPr>
            <p:cNvSpPr/>
            <p:nvPr/>
          </p:nvSpPr>
          <p:spPr>
            <a:xfrm>
              <a:off x="4343400" y="2495550"/>
              <a:ext cx="1143000" cy="1219200"/>
            </a:xfrm>
            <a:prstGeom prst="rect">
              <a:avLst/>
            </a:prstGeom>
            <a:solidFill>
              <a:srgbClr val="FFFFFF">
                <a:lumMod val="85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defTabSz="621716"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0768965C-72CA-46A8-9246-CC85C729A00A}"/>
                </a:ext>
              </a:extLst>
            </p:cNvPr>
            <p:cNvSpPr txBox="1"/>
            <p:nvPr/>
          </p:nvSpPr>
          <p:spPr>
            <a:xfrm>
              <a:off x="4453346" y="2604700"/>
              <a:ext cx="914400" cy="257619"/>
            </a:xfrm>
            <a:prstGeom prst="rect">
              <a:avLst/>
            </a:prstGeom>
            <a:noFill/>
          </p:spPr>
          <p:txBody>
            <a:bodyPr wrap="square" rtlCol="0">
              <a:spAutoFit/>
            </a:bodyPr>
            <a:lstStyle/>
            <a:p>
              <a:pPr marL="0" marR="0" lvl="0" indent="0" defTabSz="621716"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lumMod val="75000"/>
                      <a:lumOff val="25000"/>
                    </a:srgbClr>
                  </a:solidFill>
                  <a:effectLst/>
                  <a:uLnTx/>
                  <a:uFillTx/>
                  <a:ea typeface="Segoe UI" pitchFamily="34" charset="0"/>
                  <a:cs typeface="Segoe UI" pitchFamily="34" charset="0"/>
                </a:rPr>
                <a:t>Assertions</a:t>
              </a:r>
            </a:p>
          </p:txBody>
        </p:sp>
        <p:sp>
          <p:nvSpPr>
            <p:cNvPr id="30" name="TextBox 29">
              <a:extLst>
                <a:ext uri="{FF2B5EF4-FFF2-40B4-BE49-F238E27FC236}">
                  <a16:creationId xmlns:a16="http://schemas.microsoft.com/office/drawing/2014/main" id="{A6DB33CA-1661-4DB3-9A81-277BFB541E55}"/>
                </a:ext>
              </a:extLst>
            </p:cNvPr>
            <p:cNvSpPr txBox="1"/>
            <p:nvPr/>
          </p:nvSpPr>
          <p:spPr>
            <a:xfrm>
              <a:off x="4466743" y="2210508"/>
              <a:ext cx="914400" cy="257619"/>
            </a:xfrm>
            <a:prstGeom prst="rect">
              <a:avLst/>
            </a:prstGeom>
            <a:noFill/>
          </p:spPr>
          <p:txBody>
            <a:bodyPr wrap="square" rtlCol="0">
              <a:spAutoFit/>
            </a:bodyPr>
            <a:lstStyle/>
            <a:p>
              <a:pPr marL="0" marR="0" lvl="0" indent="0" defTabSz="621716"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ea typeface="Segoe UI" pitchFamily="34" charset="0"/>
                  <a:cs typeface="Segoe UI" pitchFamily="34" charset="0"/>
                </a:rPr>
                <a:t>Protocol</a:t>
              </a:r>
            </a:p>
          </p:txBody>
        </p:sp>
        <p:sp>
          <p:nvSpPr>
            <p:cNvPr id="31" name="TextBox 30">
              <a:extLst>
                <a:ext uri="{FF2B5EF4-FFF2-40B4-BE49-F238E27FC236}">
                  <a16:creationId xmlns:a16="http://schemas.microsoft.com/office/drawing/2014/main" id="{8168F21E-4DE6-44B3-8869-AEA153231F2F}"/>
                </a:ext>
              </a:extLst>
            </p:cNvPr>
            <p:cNvSpPr txBox="1"/>
            <p:nvPr/>
          </p:nvSpPr>
          <p:spPr>
            <a:xfrm>
              <a:off x="4458998" y="1828179"/>
              <a:ext cx="914400" cy="257619"/>
            </a:xfrm>
            <a:prstGeom prst="rect">
              <a:avLst/>
            </a:prstGeom>
            <a:noFill/>
          </p:spPr>
          <p:txBody>
            <a:bodyPr wrap="square" rtlCol="0">
              <a:spAutoFit/>
            </a:bodyPr>
            <a:lstStyle/>
            <a:p>
              <a:pPr marL="0" marR="0" lvl="0" indent="0" defTabSz="621716"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ea typeface="Segoe UI" pitchFamily="34" charset="0"/>
                  <a:cs typeface="Segoe UI" pitchFamily="34" charset="0"/>
                </a:rPr>
                <a:t>Bindings</a:t>
              </a:r>
            </a:p>
          </p:txBody>
        </p:sp>
        <p:sp>
          <p:nvSpPr>
            <p:cNvPr id="32" name="TextBox 31">
              <a:extLst>
                <a:ext uri="{FF2B5EF4-FFF2-40B4-BE49-F238E27FC236}">
                  <a16:creationId xmlns:a16="http://schemas.microsoft.com/office/drawing/2014/main" id="{AB364E7B-EE26-4530-AB65-5F9E3C0EA7DF}"/>
                </a:ext>
              </a:extLst>
            </p:cNvPr>
            <p:cNvSpPr txBox="1"/>
            <p:nvPr/>
          </p:nvSpPr>
          <p:spPr>
            <a:xfrm>
              <a:off x="4453346" y="1429263"/>
              <a:ext cx="914400" cy="257619"/>
            </a:xfrm>
            <a:prstGeom prst="rect">
              <a:avLst/>
            </a:prstGeom>
            <a:noFill/>
          </p:spPr>
          <p:txBody>
            <a:bodyPr wrap="square" rtlCol="0">
              <a:spAutoFit/>
            </a:bodyPr>
            <a:lstStyle/>
            <a:p>
              <a:pPr marL="0" marR="0" lvl="0" indent="0" defTabSz="621716"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ea typeface="Segoe UI" pitchFamily="34" charset="0"/>
                  <a:cs typeface="Segoe UI" pitchFamily="34" charset="0"/>
                </a:rPr>
                <a:t>Profiles</a:t>
              </a:r>
            </a:p>
          </p:txBody>
        </p:sp>
      </p:grpSp>
      <p:sp>
        <p:nvSpPr>
          <p:cNvPr id="34" name="TextBox 33">
            <a:extLst>
              <a:ext uri="{FF2B5EF4-FFF2-40B4-BE49-F238E27FC236}">
                <a16:creationId xmlns:a16="http://schemas.microsoft.com/office/drawing/2014/main" id="{301A7740-AC66-4099-8223-727323495420}"/>
              </a:ext>
            </a:extLst>
          </p:cNvPr>
          <p:cNvSpPr txBox="1"/>
          <p:nvPr/>
        </p:nvSpPr>
        <p:spPr>
          <a:xfrm>
            <a:off x="274702" y="1763934"/>
            <a:ext cx="4663389" cy="4130361"/>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fr-FR" sz="1800" dirty="0">
                <a:gradFill>
                  <a:gsLst>
                    <a:gs pos="2917">
                      <a:schemeClr val="tx1"/>
                    </a:gs>
                    <a:gs pos="30000">
                      <a:schemeClr val="tx1"/>
                    </a:gs>
                  </a:gsLst>
                  <a:lin ang="5400000" scaled="0"/>
                </a:gradFill>
              </a:rPr>
              <a:t>Assertions: </a:t>
            </a:r>
          </a:p>
          <a:p>
            <a:pPr marL="882625" lvl="1" indent="-342900" algn="l">
              <a:lnSpc>
                <a:spcPct val="90000"/>
              </a:lnSpc>
              <a:spcAft>
                <a:spcPts val="600"/>
              </a:spcAft>
              <a:buFont typeface="Wingdings" panose="05000000000000000000" pitchFamily="2" charset="2"/>
              <a:buChar char="§"/>
            </a:pPr>
            <a:r>
              <a:rPr lang="fr-FR" sz="1600" dirty="0" err="1">
                <a:gradFill>
                  <a:gsLst>
                    <a:gs pos="2917">
                      <a:schemeClr val="tx1"/>
                    </a:gs>
                    <a:gs pos="30000">
                      <a:schemeClr val="tx1"/>
                    </a:gs>
                  </a:gsLst>
                  <a:lin ang="5400000" scaled="0"/>
                </a:gradFill>
              </a:rPr>
              <a:t>Authentication</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Attribute</a:t>
            </a:r>
            <a:r>
              <a:rPr lang="fr-FR" sz="1600" dirty="0">
                <a:gradFill>
                  <a:gsLst>
                    <a:gs pos="2917">
                      <a:schemeClr val="tx1"/>
                    </a:gs>
                    <a:gs pos="30000">
                      <a:schemeClr val="tx1"/>
                    </a:gs>
                  </a:gsLst>
                  <a:lin ang="5400000" scaled="0"/>
                </a:gradFill>
              </a:rPr>
              <a:t>, and </a:t>
            </a:r>
            <a:r>
              <a:rPr lang="fr-FR" sz="1600" dirty="0" err="1">
                <a:gradFill>
                  <a:gsLst>
                    <a:gs pos="2917">
                      <a:schemeClr val="tx1"/>
                    </a:gs>
                    <a:gs pos="30000">
                      <a:schemeClr val="tx1"/>
                    </a:gs>
                  </a:gsLst>
                  <a:lin ang="5400000" scaled="0"/>
                </a:gradFill>
              </a:rPr>
              <a:t>Authorization</a:t>
            </a:r>
            <a:r>
              <a:rPr lang="fr-FR" sz="1600" dirty="0">
                <a:gradFill>
                  <a:gsLst>
                    <a:gs pos="2917">
                      <a:schemeClr val="tx1"/>
                    </a:gs>
                    <a:gs pos="30000">
                      <a:schemeClr val="tx1"/>
                    </a:gs>
                  </a:gsLst>
                  <a:lin ang="5400000" scaled="0"/>
                </a:gradFill>
              </a:rPr>
              <a:t> information</a:t>
            </a:r>
          </a:p>
          <a:p>
            <a:pPr marL="342900" indent="-342900" algn="l">
              <a:lnSpc>
                <a:spcPct val="90000"/>
              </a:lnSpc>
              <a:spcAft>
                <a:spcPts val="600"/>
              </a:spcAft>
              <a:buFont typeface="Wingdings" panose="05000000000000000000" pitchFamily="2" charset="2"/>
              <a:buChar char="§"/>
            </a:pPr>
            <a:r>
              <a:rPr lang="fr-FR" sz="1800" dirty="0">
                <a:gradFill>
                  <a:gsLst>
                    <a:gs pos="2917">
                      <a:schemeClr val="tx1"/>
                    </a:gs>
                    <a:gs pos="30000">
                      <a:schemeClr val="tx1"/>
                    </a:gs>
                  </a:gsLst>
                  <a:lin ang="5400000" scaled="0"/>
                </a:gradFill>
              </a:rPr>
              <a:t>Protocol: </a:t>
            </a:r>
          </a:p>
          <a:p>
            <a:pPr marL="882625" lvl="1" indent="-342900" algn="l">
              <a:lnSpc>
                <a:spcPct val="90000"/>
              </a:lnSpc>
              <a:spcAft>
                <a:spcPts val="600"/>
              </a:spcAft>
              <a:buFont typeface="Wingdings" panose="05000000000000000000" pitchFamily="2" charset="2"/>
              <a:buChar char="§"/>
            </a:pPr>
            <a:r>
              <a:rPr lang="fr-FR" sz="1600" dirty="0" err="1">
                <a:gradFill>
                  <a:gsLst>
                    <a:gs pos="2917">
                      <a:schemeClr val="tx1"/>
                    </a:gs>
                    <a:gs pos="30000">
                      <a:schemeClr val="tx1"/>
                    </a:gs>
                  </a:gsLst>
                  <a:lin ang="5400000" scaled="0"/>
                </a:gradFill>
              </a:rPr>
              <a:t>Request</a:t>
            </a:r>
            <a:r>
              <a:rPr lang="fr-FR" sz="1600" dirty="0">
                <a:gradFill>
                  <a:gsLst>
                    <a:gs pos="2917">
                      <a:schemeClr val="tx1"/>
                    </a:gs>
                    <a:gs pos="30000">
                      <a:schemeClr val="tx1"/>
                    </a:gs>
                  </a:gsLst>
                  <a:lin ang="5400000" scaled="0"/>
                </a:gradFill>
              </a:rPr>
              <a:t> and </a:t>
            </a:r>
            <a:r>
              <a:rPr lang="fr-FR" sz="1600" dirty="0" err="1">
                <a:gradFill>
                  <a:gsLst>
                    <a:gs pos="2917">
                      <a:schemeClr val="tx1"/>
                    </a:gs>
                    <a:gs pos="30000">
                      <a:schemeClr val="tx1"/>
                    </a:gs>
                  </a:gsLst>
                  <a:lin ang="5400000" scaled="0"/>
                </a:gradFill>
              </a:rPr>
              <a:t>Response</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elements</a:t>
            </a:r>
            <a:r>
              <a:rPr lang="fr-FR" sz="1600" dirty="0">
                <a:gradFill>
                  <a:gsLst>
                    <a:gs pos="2917">
                      <a:schemeClr val="tx1"/>
                    </a:gs>
                    <a:gs pos="30000">
                      <a:schemeClr val="tx1"/>
                    </a:gs>
                  </a:gsLst>
                  <a:lin ang="5400000" scaled="0"/>
                </a:gradFill>
              </a:rPr>
              <a:t> for packaging assertions</a:t>
            </a:r>
          </a:p>
          <a:p>
            <a:pPr marL="342900" indent="-342900" algn="l">
              <a:lnSpc>
                <a:spcPct val="90000"/>
              </a:lnSpc>
              <a:spcAft>
                <a:spcPts val="600"/>
              </a:spcAft>
              <a:buFont typeface="Wingdings" panose="05000000000000000000" pitchFamily="2" charset="2"/>
              <a:buChar char="§"/>
            </a:pPr>
            <a:r>
              <a:rPr lang="fr-FR" sz="1800" dirty="0">
                <a:gradFill>
                  <a:gsLst>
                    <a:gs pos="2917">
                      <a:schemeClr val="tx1"/>
                    </a:gs>
                    <a:gs pos="30000">
                      <a:schemeClr val="tx1"/>
                    </a:gs>
                  </a:gsLst>
                  <a:lin ang="5400000" scaled="0"/>
                </a:gradFill>
              </a:rPr>
              <a:t>Bindings: </a:t>
            </a:r>
          </a:p>
          <a:p>
            <a:pPr marL="882625" lvl="1" indent="-342900" algn="l">
              <a:lnSpc>
                <a:spcPct val="90000"/>
              </a:lnSpc>
              <a:spcAft>
                <a:spcPts val="600"/>
              </a:spcAft>
              <a:buFont typeface="Wingdings" panose="05000000000000000000" pitchFamily="2" charset="2"/>
              <a:buChar char="§"/>
            </a:pPr>
            <a:r>
              <a:rPr lang="fr-FR" sz="1600" dirty="0">
                <a:gradFill>
                  <a:gsLst>
                    <a:gs pos="2917">
                      <a:schemeClr val="tx1"/>
                    </a:gs>
                    <a:gs pos="30000">
                      <a:schemeClr val="tx1"/>
                    </a:gs>
                  </a:gsLst>
                  <a:lin ang="5400000" scaled="0"/>
                </a:gradFill>
              </a:rPr>
              <a:t>How SAML </a:t>
            </a:r>
            <a:r>
              <a:rPr lang="fr-FR" sz="1600" dirty="0" err="1">
                <a:gradFill>
                  <a:gsLst>
                    <a:gs pos="2917">
                      <a:schemeClr val="tx1"/>
                    </a:gs>
                    <a:gs pos="30000">
                      <a:schemeClr val="tx1"/>
                    </a:gs>
                  </a:gsLst>
                  <a:lin ang="5400000" scaled="0"/>
                </a:gradFill>
              </a:rPr>
              <a:t>protocols</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map</a:t>
            </a:r>
            <a:r>
              <a:rPr lang="fr-FR" sz="1600" dirty="0">
                <a:gradFill>
                  <a:gsLst>
                    <a:gs pos="2917">
                      <a:schemeClr val="tx1"/>
                    </a:gs>
                    <a:gs pos="30000">
                      <a:schemeClr val="tx1"/>
                    </a:gs>
                  </a:gsLst>
                  <a:lin ang="5400000" scaled="0"/>
                </a:gradFill>
              </a:rPr>
              <a:t> onto standard messaging or communication </a:t>
            </a:r>
            <a:r>
              <a:rPr lang="fr-FR" sz="1600" dirty="0" err="1">
                <a:gradFill>
                  <a:gsLst>
                    <a:gs pos="2917">
                      <a:schemeClr val="tx1"/>
                    </a:gs>
                    <a:gs pos="30000">
                      <a:schemeClr val="tx1"/>
                    </a:gs>
                  </a:gsLst>
                  <a:lin ang="5400000" scaled="0"/>
                </a:gradFill>
              </a:rPr>
              <a:t>protocols</a:t>
            </a:r>
            <a:endParaRPr lang="fr-FR" sz="1600" dirty="0">
              <a:gradFill>
                <a:gsLst>
                  <a:gs pos="2917">
                    <a:schemeClr val="tx1"/>
                  </a:gs>
                  <a:gs pos="30000">
                    <a:schemeClr val="tx1"/>
                  </a:gs>
                </a:gsLst>
                <a:lin ang="5400000" scaled="0"/>
              </a:gradFill>
            </a:endParaRPr>
          </a:p>
          <a:p>
            <a:pPr marL="342900" indent="-342900" algn="l">
              <a:lnSpc>
                <a:spcPct val="90000"/>
              </a:lnSpc>
              <a:spcAft>
                <a:spcPts val="600"/>
              </a:spcAft>
              <a:buFont typeface="Wingdings" panose="05000000000000000000" pitchFamily="2" charset="2"/>
              <a:buChar char="§"/>
            </a:pPr>
            <a:r>
              <a:rPr lang="fr-FR" sz="1800" dirty="0">
                <a:gradFill>
                  <a:gsLst>
                    <a:gs pos="2917">
                      <a:schemeClr val="tx1"/>
                    </a:gs>
                    <a:gs pos="30000">
                      <a:schemeClr val="tx1"/>
                    </a:gs>
                  </a:gsLst>
                  <a:lin ang="5400000" scaled="0"/>
                </a:gradFill>
              </a:rPr>
              <a:t>Profiles: </a:t>
            </a:r>
          </a:p>
          <a:p>
            <a:pPr marL="882625" lvl="1" indent="-342900" algn="l">
              <a:lnSpc>
                <a:spcPct val="90000"/>
              </a:lnSpc>
              <a:spcAft>
                <a:spcPts val="600"/>
              </a:spcAft>
              <a:buFont typeface="Wingdings" panose="05000000000000000000" pitchFamily="2" charset="2"/>
              <a:buChar char="§"/>
            </a:pPr>
            <a:r>
              <a:rPr lang="fr-FR" sz="1600" dirty="0">
                <a:gradFill>
                  <a:gsLst>
                    <a:gs pos="2917">
                      <a:schemeClr val="tx1"/>
                    </a:gs>
                    <a:gs pos="30000">
                      <a:schemeClr val="tx1"/>
                    </a:gs>
                  </a:gsLst>
                  <a:lin ang="5400000" scaled="0"/>
                </a:gradFill>
              </a:rPr>
              <a:t>How SAML </a:t>
            </a:r>
            <a:r>
              <a:rPr lang="fr-FR" sz="1600" dirty="0" err="1">
                <a:gradFill>
                  <a:gsLst>
                    <a:gs pos="2917">
                      <a:schemeClr val="tx1"/>
                    </a:gs>
                    <a:gs pos="30000">
                      <a:schemeClr val="tx1"/>
                    </a:gs>
                  </a:gsLst>
                  <a:lin ang="5400000" scaled="0"/>
                </a:gradFill>
              </a:rPr>
              <a:t>protocols</a:t>
            </a:r>
            <a:r>
              <a:rPr lang="fr-FR" sz="1600" dirty="0">
                <a:gradFill>
                  <a:gsLst>
                    <a:gs pos="2917">
                      <a:schemeClr val="tx1"/>
                    </a:gs>
                    <a:gs pos="30000">
                      <a:schemeClr val="tx1"/>
                    </a:gs>
                  </a:gsLst>
                  <a:lin ang="5400000" scaled="0"/>
                </a:gradFill>
              </a:rPr>
              <a:t>, bindings, and assertions combine to support a </a:t>
            </a:r>
            <a:r>
              <a:rPr lang="fr-FR" sz="1600" dirty="0" err="1">
                <a:gradFill>
                  <a:gsLst>
                    <a:gs pos="2917">
                      <a:schemeClr val="tx1"/>
                    </a:gs>
                    <a:gs pos="30000">
                      <a:schemeClr val="tx1"/>
                    </a:gs>
                  </a:gsLst>
                  <a:lin ang="5400000" scaled="0"/>
                </a:gradFill>
              </a:rPr>
              <a:t>defined</a:t>
            </a:r>
            <a:r>
              <a:rPr lang="fr-FR" sz="1600" dirty="0">
                <a:gradFill>
                  <a:gsLst>
                    <a:gs pos="2917">
                      <a:schemeClr val="tx1"/>
                    </a:gs>
                    <a:gs pos="30000">
                      <a:schemeClr val="tx1"/>
                    </a:gs>
                  </a:gsLst>
                  <a:lin ang="5400000" scaled="0"/>
                </a:gradFill>
              </a:rPr>
              <a:t> use case</a:t>
            </a:r>
          </a:p>
        </p:txBody>
      </p:sp>
      <p:pic>
        <p:nvPicPr>
          <p:cNvPr id="35" name="Picture 34" descr="oasis.png">
            <a:extLst>
              <a:ext uri="{FF2B5EF4-FFF2-40B4-BE49-F238E27FC236}">
                <a16:creationId xmlns:a16="http://schemas.microsoft.com/office/drawing/2014/main" id="{9B9A1DAD-AF35-4F91-B553-CC7337DD1F35}"/>
              </a:ext>
            </a:extLst>
          </p:cNvPr>
          <p:cNvPicPr>
            <a:picLocks noChangeAspect="1"/>
          </p:cNvPicPr>
          <p:nvPr/>
        </p:nvPicPr>
        <p:blipFill>
          <a:blip r:embed="rId3"/>
          <a:stretch>
            <a:fillRect/>
          </a:stretch>
        </p:blipFill>
        <p:spPr>
          <a:xfrm>
            <a:off x="8151016" y="181139"/>
            <a:ext cx="1724781" cy="267289"/>
          </a:xfrm>
          <a:prstGeom prst="rect">
            <a:avLst/>
          </a:prstGeom>
        </p:spPr>
      </p:pic>
      <p:pic>
        <p:nvPicPr>
          <p:cNvPr id="36" name="Image 21">
            <a:extLst>
              <a:ext uri="{FF2B5EF4-FFF2-40B4-BE49-F238E27FC236}">
                <a16:creationId xmlns:a16="http://schemas.microsoft.com/office/drawing/2014/main" id="{440C289F-B7C2-48BC-B651-EF5F819CBA8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875797" y="1091600"/>
            <a:ext cx="1152525" cy="410845"/>
          </a:xfrm>
          <a:prstGeom prst="rect">
            <a:avLst/>
          </a:prstGeom>
        </p:spPr>
      </p:pic>
      <p:pic>
        <p:nvPicPr>
          <p:cNvPr id="37" name="Image 17" descr="Description : liberty_interoperable_tm_logo_medium.jpg">
            <a:extLst>
              <a:ext uri="{FF2B5EF4-FFF2-40B4-BE49-F238E27FC236}">
                <a16:creationId xmlns:a16="http://schemas.microsoft.com/office/drawing/2014/main" id="{CA7023BE-D53C-4076-9741-6480DA8505D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5993" y="623490"/>
            <a:ext cx="1323975" cy="429260"/>
          </a:xfrm>
          <a:prstGeom prst="rect">
            <a:avLst/>
          </a:prstGeom>
          <a:noFill/>
          <a:ln>
            <a:noFill/>
          </a:ln>
        </p:spPr>
      </p:pic>
    </p:spTree>
    <p:extLst>
      <p:ext uri="{BB962C8B-B14F-4D97-AF65-F5344CB8AC3E}">
        <p14:creationId xmlns:p14="http://schemas.microsoft.com/office/powerpoint/2010/main" val="1539594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2A694F-4CE1-4B3F-9E28-5CE73348BEA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20</a:t>
            </a:fld>
            <a:endParaRPr lang="en-US" dirty="0"/>
          </a:p>
        </p:txBody>
      </p:sp>
      <p:sp>
        <p:nvSpPr>
          <p:cNvPr id="3" name="Text Placeholder 2">
            <a:extLst>
              <a:ext uri="{FF2B5EF4-FFF2-40B4-BE49-F238E27FC236}">
                <a16:creationId xmlns:a16="http://schemas.microsoft.com/office/drawing/2014/main" id="{5164A55D-46A2-43C4-BE5A-72F6E6F25FA8}"/>
              </a:ext>
            </a:extLst>
          </p:cNvPr>
          <p:cNvSpPr>
            <a:spLocks noGrp="1"/>
          </p:cNvSpPr>
          <p:nvPr>
            <p:ph type="body" sz="quarter" idx="13"/>
          </p:nvPr>
        </p:nvSpPr>
        <p:spPr/>
        <p:txBody>
          <a:bodyPr/>
          <a:lstStyle/>
          <a:p>
            <a:r>
              <a:rPr lang="fr-FR" dirty="0"/>
              <a:t>SAML </a:t>
            </a:r>
            <a:r>
              <a:rPr lang="fr-FR" dirty="0" err="1"/>
              <a:t>WebSSO</a:t>
            </a:r>
            <a:r>
              <a:rPr lang="fr-FR" dirty="0"/>
              <a:t> profile (scenario) </a:t>
            </a:r>
            <a:r>
              <a:rPr lang="fr-FR" dirty="0" err="1"/>
              <a:t>overview</a:t>
            </a:r>
            <a:endParaRPr lang="fr-FR" dirty="0"/>
          </a:p>
        </p:txBody>
      </p:sp>
      <p:sp>
        <p:nvSpPr>
          <p:cNvPr id="4" name="Text Placeholder 1">
            <a:extLst>
              <a:ext uri="{FF2B5EF4-FFF2-40B4-BE49-F238E27FC236}">
                <a16:creationId xmlns:a16="http://schemas.microsoft.com/office/drawing/2014/main" id="{271C625A-D52D-441F-BEFA-20F853581685}"/>
              </a:ext>
            </a:extLst>
          </p:cNvPr>
          <p:cNvSpPr txBox="1">
            <a:spLocks/>
          </p:cNvSpPr>
          <p:nvPr/>
        </p:nvSpPr>
        <p:spPr>
          <a:xfrm>
            <a:off x="7204885" y="2176720"/>
            <a:ext cx="4717877" cy="4391768"/>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900"/>
              </a:spcAft>
              <a:buFont typeface="+mj-lt"/>
              <a:buAutoNum type="arabicPeriod"/>
            </a:pPr>
            <a:r>
              <a:rPr lang="en-US" sz="1400" b="1" dirty="0">
                <a:latin typeface="+mn-lt"/>
              </a:rPr>
              <a:t>A trust is established between the web application and the SAML Issuer</a:t>
            </a:r>
          </a:p>
          <a:p>
            <a:pPr>
              <a:lnSpc>
                <a:spcPct val="100000"/>
              </a:lnSpc>
              <a:spcBef>
                <a:spcPts val="600"/>
              </a:spcBef>
              <a:spcAft>
                <a:spcPts val="900"/>
              </a:spcAft>
              <a:buFont typeface="+mj-lt"/>
              <a:buAutoNum type="arabicPeriod"/>
            </a:pPr>
            <a:r>
              <a:rPr lang="en-US" sz="1400" b="1" dirty="0">
                <a:latin typeface="+mn-lt"/>
              </a:rPr>
              <a:t>User browses to the web application</a:t>
            </a:r>
          </a:p>
          <a:p>
            <a:pPr>
              <a:lnSpc>
                <a:spcPct val="100000"/>
              </a:lnSpc>
              <a:spcBef>
                <a:spcPts val="600"/>
              </a:spcBef>
              <a:spcAft>
                <a:spcPts val="900"/>
              </a:spcAft>
              <a:buFont typeface="+mj-lt"/>
              <a:buAutoNum type="arabicPeriod"/>
            </a:pPr>
            <a:r>
              <a:rPr lang="en-US" sz="1400" b="1" dirty="0">
                <a:latin typeface="+mn-lt"/>
              </a:rPr>
              <a:t>Web application detects that the user is not authenticated and redirects him to the SAML Issuer</a:t>
            </a:r>
          </a:p>
          <a:p>
            <a:pPr>
              <a:lnSpc>
                <a:spcPct val="100000"/>
              </a:lnSpc>
              <a:spcBef>
                <a:spcPts val="600"/>
              </a:spcBef>
              <a:spcAft>
                <a:spcPts val="900"/>
              </a:spcAft>
              <a:buFont typeface="+mj-lt"/>
              <a:buAutoNum type="arabicPeriod"/>
            </a:pPr>
            <a:r>
              <a:rPr lang="en-US" sz="1400" b="1" dirty="0">
                <a:latin typeface="+mn-lt"/>
              </a:rPr>
              <a:t>User automatically browses to the SAML Issuer</a:t>
            </a:r>
          </a:p>
          <a:p>
            <a:pPr>
              <a:lnSpc>
                <a:spcPct val="100000"/>
              </a:lnSpc>
              <a:spcBef>
                <a:spcPts val="600"/>
              </a:spcBef>
              <a:spcAft>
                <a:spcPts val="900"/>
              </a:spcAft>
              <a:buFont typeface="+mj-lt"/>
              <a:buAutoNum type="arabicPeriod"/>
            </a:pPr>
            <a:r>
              <a:rPr lang="en-US" sz="1400" b="1" dirty="0">
                <a:latin typeface="+mn-lt"/>
              </a:rPr>
              <a:t>User authenticates to the SAML Issuer</a:t>
            </a:r>
          </a:p>
          <a:p>
            <a:pPr>
              <a:lnSpc>
                <a:spcPct val="100000"/>
              </a:lnSpc>
              <a:spcBef>
                <a:spcPts val="600"/>
              </a:spcBef>
              <a:spcAft>
                <a:spcPts val="900"/>
              </a:spcAft>
              <a:buFont typeface="+mj-lt"/>
              <a:buAutoNum type="arabicPeriod"/>
            </a:pPr>
            <a:r>
              <a:rPr lang="en-US" sz="1400" b="1" dirty="0">
                <a:latin typeface="+mn-lt"/>
              </a:rPr>
              <a:t>SAML Issuer  :</a:t>
            </a:r>
          </a:p>
          <a:p>
            <a:pPr marL="685800" lvl="1" indent="-342900">
              <a:lnSpc>
                <a:spcPct val="100000"/>
              </a:lnSpc>
              <a:spcBef>
                <a:spcPts val="0"/>
              </a:spcBef>
              <a:buFont typeface="+mj-lt"/>
              <a:buAutoNum type="alphaLcPeriod"/>
            </a:pPr>
            <a:r>
              <a:rPr lang="en-US" sz="1400" b="1" dirty="0">
                <a:latin typeface="+mn-lt"/>
              </a:rPr>
              <a:t>builds the token </a:t>
            </a:r>
          </a:p>
          <a:p>
            <a:pPr marL="685800" lvl="1" indent="-342900">
              <a:lnSpc>
                <a:spcPct val="100000"/>
              </a:lnSpc>
              <a:spcBef>
                <a:spcPts val="0"/>
              </a:spcBef>
              <a:buFont typeface="+mj-lt"/>
              <a:buAutoNum type="alphaLcPeriod"/>
            </a:pPr>
            <a:r>
              <a:rPr lang="en-US" sz="1400" b="1" dirty="0">
                <a:latin typeface="+mn-lt"/>
              </a:rPr>
              <a:t>and passes it back to the user</a:t>
            </a:r>
            <a:br>
              <a:rPr lang="en-US" sz="1400" b="1" dirty="0">
                <a:latin typeface="+mn-lt"/>
              </a:rPr>
            </a:br>
            <a:endParaRPr lang="en-US" sz="1400" b="1" dirty="0">
              <a:latin typeface="+mn-lt"/>
            </a:endParaRPr>
          </a:p>
          <a:p>
            <a:pPr>
              <a:lnSpc>
                <a:spcPct val="100000"/>
              </a:lnSpc>
              <a:spcBef>
                <a:spcPts val="600"/>
              </a:spcBef>
              <a:spcAft>
                <a:spcPts val="900"/>
              </a:spcAft>
              <a:buFont typeface="+mj-lt"/>
              <a:buAutoNum type="arabicPeriod"/>
            </a:pPr>
            <a:r>
              <a:rPr lang="en-US" sz="1400" b="1" dirty="0">
                <a:latin typeface="+mn-lt"/>
              </a:rPr>
              <a:t>User POSTs the token to the web application</a:t>
            </a:r>
          </a:p>
          <a:p>
            <a:pPr>
              <a:lnSpc>
                <a:spcPct val="100000"/>
              </a:lnSpc>
              <a:buFont typeface="+mj-lt"/>
              <a:buAutoNum type="arabicPeriod"/>
            </a:pPr>
            <a:r>
              <a:rPr lang="en-US" sz="1400" b="1" dirty="0">
                <a:latin typeface="+mn-lt"/>
              </a:rPr>
              <a:t>The web application verifies the token</a:t>
            </a:r>
          </a:p>
        </p:txBody>
      </p:sp>
      <p:grpSp>
        <p:nvGrpSpPr>
          <p:cNvPr id="5" name="Group 4">
            <a:extLst>
              <a:ext uri="{FF2B5EF4-FFF2-40B4-BE49-F238E27FC236}">
                <a16:creationId xmlns:a16="http://schemas.microsoft.com/office/drawing/2014/main" id="{153AD88D-3363-4002-BC29-53FF25F89FC1}"/>
              </a:ext>
            </a:extLst>
          </p:cNvPr>
          <p:cNvGrpSpPr/>
          <p:nvPr/>
        </p:nvGrpSpPr>
        <p:grpSpPr>
          <a:xfrm>
            <a:off x="675841" y="4735358"/>
            <a:ext cx="1356170" cy="1536224"/>
            <a:chOff x="1466757" y="3821834"/>
            <a:chExt cx="1306760" cy="1536443"/>
          </a:xfrm>
        </p:grpSpPr>
        <p:pic>
          <p:nvPicPr>
            <p:cNvPr id="6" name="Picture 3">
              <a:extLst>
                <a:ext uri="{FF2B5EF4-FFF2-40B4-BE49-F238E27FC236}">
                  <a16:creationId xmlns:a16="http://schemas.microsoft.com/office/drawing/2014/main" id="{443C517E-12F9-481A-B47B-2752775492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1466757" y="3821834"/>
              <a:ext cx="1306760" cy="13560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68D958-6D1C-4653-8BD0-E67DACB923B0}"/>
                </a:ext>
              </a:extLst>
            </p:cNvPr>
            <p:cNvSpPr txBox="1"/>
            <p:nvPr/>
          </p:nvSpPr>
          <p:spPr>
            <a:xfrm>
              <a:off x="1811398" y="5042048"/>
              <a:ext cx="513629" cy="316229"/>
            </a:xfrm>
            <a:prstGeom prst="rect">
              <a:avLst/>
            </a:prstGeom>
            <a:noFill/>
          </p:spPr>
          <p:txBody>
            <a:bodyPr wrap="none" rtlCol="0">
              <a:spAutoFit/>
            </a:bodyPr>
            <a:lstStyle/>
            <a:p>
              <a:pPr defTabSz="914218"/>
              <a:r>
                <a:rPr lang="en-US" sz="1400" b="1" dirty="0">
                  <a:latin typeface="Segoe UI Light" pitchFamily="34" charset="0"/>
                </a:rPr>
                <a:t>User</a:t>
              </a:r>
            </a:p>
          </p:txBody>
        </p:sp>
      </p:grpSp>
      <p:pic>
        <p:nvPicPr>
          <p:cNvPr id="8" name="Picture 2">
            <a:extLst>
              <a:ext uri="{FF2B5EF4-FFF2-40B4-BE49-F238E27FC236}">
                <a16:creationId xmlns:a16="http://schemas.microsoft.com/office/drawing/2014/main" id="{F1463AC5-600F-4F7F-824D-996304736E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022065" y="5004911"/>
            <a:ext cx="1330361" cy="10862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C3FD13-DC33-4432-989A-405607A8966E}"/>
              </a:ext>
            </a:extLst>
          </p:cNvPr>
          <p:cNvSpPr txBox="1"/>
          <p:nvPr/>
        </p:nvSpPr>
        <p:spPr>
          <a:xfrm>
            <a:off x="4777325" y="6105320"/>
            <a:ext cx="1819836" cy="317990"/>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Web application</a:t>
            </a:r>
          </a:p>
        </p:txBody>
      </p:sp>
      <p:pic>
        <p:nvPicPr>
          <p:cNvPr id="10" name="Picture 6">
            <a:extLst>
              <a:ext uri="{FF2B5EF4-FFF2-40B4-BE49-F238E27FC236}">
                <a16:creationId xmlns:a16="http://schemas.microsoft.com/office/drawing/2014/main" id="{829CBEA6-0660-4926-9A0E-6A4CFAE2AB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444355" y="2666309"/>
            <a:ext cx="721749" cy="9874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635A9BB-FF0F-46B8-AC12-CEFAD7A63707}"/>
              </a:ext>
            </a:extLst>
          </p:cNvPr>
          <p:cNvSpPr txBox="1"/>
          <p:nvPr/>
        </p:nvSpPr>
        <p:spPr>
          <a:xfrm>
            <a:off x="4424456" y="2256369"/>
            <a:ext cx="2332237" cy="317990"/>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SAML Issuer (Azure AD)</a:t>
            </a:r>
          </a:p>
        </p:txBody>
      </p:sp>
      <p:cxnSp>
        <p:nvCxnSpPr>
          <p:cNvPr id="12" name="Straight Arrow Connector 11">
            <a:extLst>
              <a:ext uri="{FF2B5EF4-FFF2-40B4-BE49-F238E27FC236}">
                <a16:creationId xmlns:a16="http://schemas.microsoft.com/office/drawing/2014/main" id="{8E1229EF-2C55-4D36-B6C3-E855B0D47C24}"/>
              </a:ext>
            </a:extLst>
          </p:cNvPr>
          <p:cNvCxnSpPr/>
          <p:nvPr/>
        </p:nvCxnSpPr>
        <p:spPr>
          <a:xfrm>
            <a:off x="2103944" y="5746329"/>
            <a:ext cx="2675675" cy="1"/>
          </a:xfrm>
          <a:prstGeom prst="straightConnector1">
            <a:avLst/>
          </a:prstGeom>
          <a:ln>
            <a:solidFill>
              <a:schemeClr val="tx2"/>
            </a:solidFill>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B0AAAA55-1378-43C9-A0E4-D3CF64F07B39}"/>
              </a:ext>
            </a:extLst>
          </p:cNvPr>
          <p:cNvCxnSpPr>
            <a:cxnSpLocks/>
            <a:stCxn id="6" idx="1"/>
          </p:cNvCxnSpPr>
          <p:nvPr/>
        </p:nvCxnSpPr>
        <p:spPr>
          <a:xfrm flipV="1">
            <a:off x="2032011" y="3402975"/>
            <a:ext cx="3151068" cy="2010292"/>
          </a:xfrm>
          <a:prstGeom prst="straightConnector1">
            <a:avLst/>
          </a:prstGeom>
          <a:ln>
            <a:solidFill>
              <a:schemeClr val="tx2"/>
            </a:solidFill>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9EB22323-6BAF-43B0-A6DD-C216986BE5D5}"/>
              </a:ext>
            </a:extLst>
          </p:cNvPr>
          <p:cNvCxnSpPr/>
          <p:nvPr/>
        </p:nvCxnSpPr>
        <p:spPr>
          <a:xfrm flipH="1" flipV="1">
            <a:off x="5687244" y="3764995"/>
            <a:ext cx="3" cy="1179897"/>
          </a:xfrm>
          <a:prstGeom prst="straightConnector1">
            <a:avLst/>
          </a:prstGeom>
          <a:ln>
            <a:solidFill>
              <a:schemeClr val="tx2"/>
            </a:solidFill>
            <a:prstDash val="dash"/>
            <a:tailEnd type="arrow"/>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284AE22-733B-44F2-9E47-76C3EA150681}"/>
              </a:ext>
            </a:extLst>
          </p:cNvPr>
          <p:cNvSpPr txBox="1"/>
          <p:nvPr/>
        </p:nvSpPr>
        <p:spPr>
          <a:xfrm>
            <a:off x="5699108" y="4210611"/>
            <a:ext cx="571443" cy="523210"/>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1. Trust</a:t>
            </a:r>
          </a:p>
        </p:txBody>
      </p:sp>
      <p:sp>
        <p:nvSpPr>
          <p:cNvPr id="16" name="TextBox 15">
            <a:extLst>
              <a:ext uri="{FF2B5EF4-FFF2-40B4-BE49-F238E27FC236}">
                <a16:creationId xmlns:a16="http://schemas.microsoft.com/office/drawing/2014/main" id="{6D149060-E102-47B6-BE24-68BB50D29AEC}"/>
              </a:ext>
            </a:extLst>
          </p:cNvPr>
          <p:cNvSpPr txBox="1"/>
          <p:nvPr/>
        </p:nvSpPr>
        <p:spPr>
          <a:xfrm>
            <a:off x="2639735" y="5567681"/>
            <a:ext cx="1260751" cy="318090"/>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2. </a:t>
            </a:r>
            <a:r>
              <a:rPr lang="en-US" sz="1467" b="1" dirty="0">
                <a:solidFill>
                  <a:schemeClr val="tx1"/>
                </a:solidFill>
              </a:rPr>
              <a:t>Browse</a:t>
            </a:r>
          </a:p>
        </p:txBody>
      </p:sp>
      <p:cxnSp>
        <p:nvCxnSpPr>
          <p:cNvPr id="17" name="Straight Arrow Connector 16">
            <a:extLst>
              <a:ext uri="{FF2B5EF4-FFF2-40B4-BE49-F238E27FC236}">
                <a16:creationId xmlns:a16="http://schemas.microsoft.com/office/drawing/2014/main" id="{8C31964D-63C7-44EE-B851-FD534EA7CDF4}"/>
              </a:ext>
            </a:extLst>
          </p:cNvPr>
          <p:cNvCxnSpPr/>
          <p:nvPr/>
        </p:nvCxnSpPr>
        <p:spPr>
          <a:xfrm flipH="1">
            <a:off x="2039866" y="5476613"/>
            <a:ext cx="2739755" cy="0"/>
          </a:xfrm>
          <a:prstGeom prst="straightConnector1">
            <a:avLst/>
          </a:prstGeom>
          <a:ln>
            <a:solidFill>
              <a:schemeClr val="tx2"/>
            </a:solidFill>
            <a:tailEnd type="arrow"/>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C15D9443-62E4-4211-A2D0-8D240249738B}"/>
              </a:ext>
            </a:extLst>
          </p:cNvPr>
          <p:cNvSpPr txBox="1"/>
          <p:nvPr/>
        </p:nvSpPr>
        <p:spPr>
          <a:xfrm>
            <a:off x="2629377" y="5195705"/>
            <a:ext cx="1356170" cy="307766"/>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3. Redirect</a:t>
            </a:r>
          </a:p>
        </p:txBody>
      </p:sp>
      <p:grpSp>
        <p:nvGrpSpPr>
          <p:cNvPr id="19" name="Group 18">
            <a:extLst>
              <a:ext uri="{FF2B5EF4-FFF2-40B4-BE49-F238E27FC236}">
                <a16:creationId xmlns:a16="http://schemas.microsoft.com/office/drawing/2014/main" id="{F756410C-FAA7-4258-9FFB-49214C844EAF}"/>
              </a:ext>
            </a:extLst>
          </p:cNvPr>
          <p:cNvGrpSpPr/>
          <p:nvPr/>
        </p:nvGrpSpPr>
        <p:grpSpPr>
          <a:xfrm>
            <a:off x="5805230" y="2719641"/>
            <a:ext cx="478929" cy="446404"/>
            <a:chOff x="6788515" y="1118987"/>
            <a:chExt cx="359248" cy="446466"/>
          </a:xfrm>
        </p:grpSpPr>
        <p:pic>
          <p:nvPicPr>
            <p:cNvPr id="20" name="Picture 8" descr="D:\ArtWork\_ REAL VISTA STYLE\angled circular sign red white.png">
              <a:extLst>
                <a:ext uri="{FF2B5EF4-FFF2-40B4-BE49-F238E27FC236}">
                  <a16:creationId xmlns:a16="http://schemas.microsoft.com/office/drawing/2014/main" id="{7937B69B-E68F-45E5-8CCA-BDAA3E2180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8515" y="1118987"/>
              <a:ext cx="359248" cy="44646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84BB174-6AA4-43B3-9535-B95526898FB5}"/>
                </a:ext>
              </a:extLst>
            </p:cNvPr>
            <p:cNvSpPr txBox="1"/>
            <p:nvPr/>
          </p:nvSpPr>
          <p:spPr>
            <a:xfrm>
              <a:off x="6854269" y="1155078"/>
              <a:ext cx="227741" cy="377840"/>
            </a:xfrm>
            <a:prstGeom prst="rect">
              <a:avLst/>
            </a:prstGeom>
            <a:noFill/>
          </p:spPr>
          <p:txBody>
            <a:bodyPr wrap="none" rtlCol="0">
              <a:spAutoFit/>
            </a:bodyPr>
            <a:lstStyle/>
            <a:p>
              <a:pPr algn="ctr" defTabSz="914218"/>
              <a:r>
                <a:rPr lang="en-US" sz="1866" b="1" dirty="0">
                  <a:latin typeface="Segoe UI Light" pitchFamily="34" charset="0"/>
                </a:rPr>
                <a:t>T</a:t>
              </a:r>
            </a:p>
          </p:txBody>
        </p:sp>
      </p:grpSp>
      <p:cxnSp>
        <p:nvCxnSpPr>
          <p:cNvPr id="23" name="Straight Arrow Connector 22">
            <a:extLst>
              <a:ext uri="{FF2B5EF4-FFF2-40B4-BE49-F238E27FC236}">
                <a16:creationId xmlns:a16="http://schemas.microsoft.com/office/drawing/2014/main" id="{53A10A95-0E08-43BB-BA04-1FB05235C631}"/>
              </a:ext>
            </a:extLst>
          </p:cNvPr>
          <p:cNvCxnSpPr>
            <a:cxnSpLocks/>
          </p:cNvCxnSpPr>
          <p:nvPr/>
        </p:nvCxnSpPr>
        <p:spPr>
          <a:xfrm flipV="1">
            <a:off x="1872130" y="3040067"/>
            <a:ext cx="3079135" cy="1964844"/>
          </a:xfrm>
          <a:prstGeom prst="straightConnector1">
            <a:avLst/>
          </a:prstGeom>
          <a:ln>
            <a:solidFill>
              <a:schemeClr val="tx2"/>
            </a:solidFill>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9836418B-2C2B-40AE-8D4E-877DD07C3AEE}"/>
              </a:ext>
            </a:extLst>
          </p:cNvPr>
          <p:cNvSpPr txBox="1"/>
          <p:nvPr/>
        </p:nvSpPr>
        <p:spPr>
          <a:xfrm rot="19573405">
            <a:off x="2234029" y="3861527"/>
            <a:ext cx="1913945" cy="307766"/>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5. Authenticate</a:t>
            </a:r>
          </a:p>
        </p:txBody>
      </p:sp>
      <p:sp>
        <p:nvSpPr>
          <p:cNvPr id="28" name="TextBox 27">
            <a:extLst>
              <a:ext uri="{FF2B5EF4-FFF2-40B4-BE49-F238E27FC236}">
                <a16:creationId xmlns:a16="http://schemas.microsoft.com/office/drawing/2014/main" id="{E96A5B34-CF4D-45F3-874F-AC3A999305FA}"/>
              </a:ext>
            </a:extLst>
          </p:cNvPr>
          <p:cNvSpPr txBox="1"/>
          <p:nvPr/>
        </p:nvSpPr>
        <p:spPr>
          <a:xfrm rot="19626537">
            <a:off x="2848546" y="4493829"/>
            <a:ext cx="1356170" cy="307766"/>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4. Redirect ..</a:t>
            </a:r>
          </a:p>
        </p:txBody>
      </p:sp>
      <p:sp>
        <p:nvSpPr>
          <p:cNvPr id="31" name="TextBox 30">
            <a:extLst>
              <a:ext uri="{FF2B5EF4-FFF2-40B4-BE49-F238E27FC236}">
                <a16:creationId xmlns:a16="http://schemas.microsoft.com/office/drawing/2014/main" id="{27E7292E-653E-4DBB-A482-E533620EC584}"/>
              </a:ext>
            </a:extLst>
          </p:cNvPr>
          <p:cNvSpPr txBox="1"/>
          <p:nvPr/>
        </p:nvSpPr>
        <p:spPr>
          <a:xfrm>
            <a:off x="5696704" y="2850216"/>
            <a:ext cx="1260751" cy="318090"/>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6.a</a:t>
            </a:r>
            <a:endParaRPr lang="en-US" sz="1467" b="1" dirty="0">
              <a:solidFill>
                <a:schemeClr val="tx1"/>
              </a:solidFill>
            </a:endParaRPr>
          </a:p>
        </p:txBody>
      </p:sp>
      <p:cxnSp>
        <p:nvCxnSpPr>
          <p:cNvPr id="32" name="Straight Arrow Connector 31">
            <a:extLst>
              <a:ext uri="{FF2B5EF4-FFF2-40B4-BE49-F238E27FC236}">
                <a16:creationId xmlns:a16="http://schemas.microsoft.com/office/drawing/2014/main" id="{04822E3B-2519-4A97-9DB9-9F01723AF74A}"/>
              </a:ext>
            </a:extLst>
          </p:cNvPr>
          <p:cNvCxnSpPr>
            <a:cxnSpLocks/>
          </p:cNvCxnSpPr>
          <p:nvPr/>
        </p:nvCxnSpPr>
        <p:spPr>
          <a:xfrm flipV="1">
            <a:off x="1471913" y="2577324"/>
            <a:ext cx="3151068" cy="2010292"/>
          </a:xfrm>
          <a:prstGeom prst="straightConnector1">
            <a:avLst/>
          </a:prstGeom>
          <a:ln>
            <a:solidFill>
              <a:schemeClr val="tx2"/>
            </a:solidFill>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509FF273-1B69-4738-AEAB-80CB9CFB3F79}"/>
              </a:ext>
            </a:extLst>
          </p:cNvPr>
          <p:cNvSpPr txBox="1"/>
          <p:nvPr/>
        </p:nvSpPr>
        <p:spPr>
          <a:xfrm rot="19573405">
            <a:off x="1640081" y="3292787"/>
            <a:ext cx="2489577" cy="307766"/>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6.b Returns a SAML Token</a:t>
            </a:r>
          </a:p>
        </p:txBody>
      </p:sp>
      <p:grpSp>
        <p:nvGrpSpPr>
          <p:cNvPr id="34" name="Group 33">
            <a:extLst>
              <a:ext uri="{FF2B5EF4-FFF2-40B4-BE49-F238E27FC236}">
                <a16:creationId xmlns:a16="http://schemas.microsoft.com/office/drawing/2014/main" id="{1F9EF85B-CB75-4283-9B64-6B17029EB049}"/>
              </a:ext>
            </a:extLst>
          </p:cNvPr>
          <p:cNvGrpSpPr/>
          <p:nvPr/>
        </p:nvGrpSpPr>
        <p:grpSpPr>
          <a:xfrm>
            <a:off x="2389912" y="3088548"/>
            <a:ext cx="478929" cy="446404"/>
            <a:chOff x="6788515" y="1118987"/>
            <a:chExt cx="359248" cy="446466"/>
          </a:xfrm>
        </p:grpSpPr>
        <p:pic>
          <p:nvPicPr>
            <p:cNvPr id="35" name="Picture 8" descr="D:\ArtWork\_ REAL VISTA STYLE\angled circular sign red white.png">
              <a:extLst>
                <a:ext uri="{FF2B5EF4-FFF2-40B4-BE49-F238E27FC236}">
                  <a16:creationId xmlns:a16="http://schemas.microsoft.com/office/drawing/2014/main" id="{C65F3518-91CC-4F28-A4E9-84D2AD863D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8515" y="1118987"/>
              <a:ext cx="359248" cy="44646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F6CEBC7-3800-455E-9482-CCB1BF435692}"/>
                </a:ext>
              </a:extLst>
            </p:cNvPr>
            <p:cNvSpPr txBox="1"/>
            <p:nvPr/>
          </p:nvSpPr>
          <p:spPr>
            <a:xfrm>
              <a:off x="6854269" y="1155078"/>
              <a:ext cx="227741" cy="377840"/>
            </a:xfrm>
            <a:prstGeom prst="rect">
              <a:avLst/>
            </a:prstGeom>
            <a:noFill/>
          </p:spPr>
          <p:txBody>
            <a:bodyPr wrap="none" rtlCol="0">
              <a:spAutoFit/>
            </a:bodyPr>
            <a:lstStyle/>
            <a:p>
              <a:pPr algn="ctr" defTabSz="914218"/>
              <a:r>
                <a:rPr lang="en-US" sz="1866" b="1" dirty="0">
                  <a:latin typeface="Segoe UI Light" pitchFamily="34" charset="0"/>
                </a:rPr>
                <a:t>T</a:t>
              </a:r>
            </a:p>
          </p:txBody>
        </p:sp>
      </p:grpSp>
      <p:cxnSp>
        <p:nvCxnSpPr>
          <p:cNvPr id="37" name="Straight Arrow Connector 36">
            <a:extLst>
              <a:ext uri="{FF2B5EF4-FFF2-40B4-BE49-F238E27FC236}">
                <a16:creationId xmlns:a16="http://schemas.microsoft.com/office/drawing/2014/main" id="{4FB65DC8-436A-45BC-9E73-3D506694CCD7}"/>
              </a:ext>
            </a:extLst>
          </p:cNvPr>
          <p:cNvCxnSpPr/>
          <p:nvPr/>
        </p:nvCxnSpPr>
        <p:spPr>
          <a:xfrm>
            <a:off x="2103482" y="6331870"/>
            <a:ext cx="2675675" cy="1"/>
          </a:xfrm>
          <a:prstGeom prst="straightConnector1">
            <a:avLst/>
          </a:prstGeom>
          <a:ln>
            <a:solidFill>
              <a:schemeClr val="tx2"/>
            </a:solidFill>
            <a:tailEnd type="arrow"/>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D2912506-F483-49A8-B1CB-C43F9711B5EB}"/>
              </a:ext>
            </a:extLst>
          </p:cNvPr>
          <p:cNvSpPr txBox="1"/>
          <p:nvPr/>
        </p:nvSpPr>
        <p:spPr>
          <a:xfrm>
            <a:off x="2419022" y="6082838"/>
            <a:ext cx="2102535" cy="318090"/>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400" b="1" dirty="0">
                <a:solidFill>
                  <a:schemeClr val="tx1"/>
                </a:solidFill>
              </a:rPr>
              <a:t>7. POST the SAML token</a:t>
            </a:r>
          </a:p>
        </p:txBody>
      </p:sp>
      <p:grpSp>
        <p:nvGrpSpPr>
          <p:cNvPr id="39" name="Group 38">
            <a:extLst>
              <a:ext uri="{FF2B5EF4-FFF2-40B4-BE49-F238E27FC236}">
                <a16:creationId xmlns:a16="http://schemas.microsoft.com/office/drawing/2014/main" id="{8601BEC0-58C6-47AA-84FE-B14527C66D87}"/>
              </a:ext>
            </a:extLst>
          </p:cNvPr>
          <p:cNvGrpSpPr/>
          <p:nvPr/>
        </p:nvGrpSpPr>
        <p:grpSpPr>
          <a:xfrm>
            <a:off x="3307462" y="6340073"/>
            <a:ext cx="478929" cy="446404"/>
            <a:chOff x="6788515" y="1118987"/>
            <a:chExt cx="359248" cy="446466"/>
          </a:xfrm>
        </p:grpSpPr>
        <p:pic>
          <p:nvPicPr>
            <p:cNvPr id="40" name="Picture 8" descr="D:\ArtWork\_ REAL VISTA STYLE\angled circular sign red white.png">
              <a:extLst>
                <a:ext uri="{FF2B5EF4-FFF2-40B4-BE49-F238E27FC236}">
                  <a16:creationId xmlns:a16="http://schemas.microsoft.com/office/drawing/2014/main" id="{2AB2FBA8-F9DD-47A7-A942-7BE9E70B429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8515" y="1118987"/>
              <a:ext cx="359248" cy="44646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245402F-37FD-460D-8504-EE5CB8103FA2}"/>
                </a:ext>
              </a:extLst>
            </p:cNvPr>
            <p:cNvSpPr txBox="1"/>
            <p:nvPr/>
          </p:nvSpPr>
          <p:spPr>
            <a:xfrm>
              <a:off x="6854269" y="1155078"/>
              <a:ext cx="227741" cy="377840"/>
            </a:xfrm>
            <a:prstGeom prst="rect">
              <a:avLst/>
            </a:prstGeom>
            <a:noFill/>
          </p:spPr>
          <p:txBody>
            <a:bodyPr wrap="none" rtlCol="0">
              <a:spAutoFit/>
            </a:bodyPr>
            <a:lstStyle/>
            <a:p>
              <a:pPr algn="ctr" defTabSz="914218"/>
              <a:r>
                <a:rPr lang="en-US" sz="1866" b="1" dirty="0">
                  <a:latin typeface="Segoe UI Light" pitchFamily="34" charset="0"/>
                </a:rPr>
                <a:t>T</a:t>
              </a:r>
            </a:p>
          </p:txBody>
        </p:sp>
      </p:grpSp>
      <p:grpSp>
        <p:nvGrpSpPr>
          <p:cNvPr id="46" name="Group 45">
            <a:extLst>
              <a:ext uri="{FF2B5EF4-FFF2-40B4-BE49-F238E27FC236}">
                <a16:creationId xmlns:a16="http://schemas.microsoft.com/office/drawing/2014/main" id="{3F219A73-7A37-42D3-B54B-9EB97A955141}"/>
              </a:ext>
            </a:extLst>
          </p:cNvPr>
          <p:cNvGrpSpPr/>
          <p:nvPr/>
        </p:nvGrpSpPr>
        <p:grpSpPr>
          <a:xfrm>
            <a:off x="5741499" y="5523128"/>
            <a:ext cx="478929" cy="446404"/>
            <a:chOff x="6788515" y="1118987"/>
            <a:chExt cx="359248" cy="446466"/>
          </a:xfrm>
        </p:grpSpPr>
        <p:pic>
          <p:nvPicPr>
            <p:cNvPr id="47" name="Picture 8" descr="D:\ArtWork\_ REAL VISTA STYLE\angled circular sign red white.png">
              <a:extLst>
                <a:ext uri="{FF2B5EF4-FFF2-40B4-BE49-F238E27FC236}">
                  <a16:creationId xmlns:a16="http://schemas.microsoft.com/office/drawing/2014/main" id="{ABFB8529-F205-4307-860D-85773D060F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8515" y="1118987"/>
              <a:ext cx="359248" cy="4464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20E1C88B-45FD-4FDE-823E-4390A3BA87BB}"/>
                </a:ext>
              </a:extLst>
            </p:cNvPr>
            <p:cNvSpPr txBox="1"/>
            <p:nvPr/>
          </p:nvSpPr>
          <p:spPr>
            <a:xfrm>
              <a:off x="6854269" y="1155078"/>
              <a:ext cx="227741" cy="377840"/>
            </a:xfrm>
            <a:prstGeom prst="rect">
              <a:avLst/>
            </a:prstGeom>
            <a:noFill/>
          </p:spPr>
          <p:txBody>
            <a:bodyPr wrap="none" rtlCol="0">
              <a:spAutoFit/>
            </a:bodyPr>
            <a:lstStyle/>
            <a:p>
              <a:pPr algn="ctr" defTabSz="914218"/>
              <a:r>
                <a:rPr lang="en-US" sz="1866" b="1" dirty="0">
                  <a:latin typeface="Segoe UI Light" pitchFamily="34" charset="0"/>
                </a:rPr>
                <a:t>T</a:t>
              </a:r>
            </a:p>
          </p:txBody>
        </p:sp>
      </p:grpSp>
      <p:pic>
        <p:nvPicPr>
          <p:cNvPr id="50" name="Picture 49">
            <a:extLst>
              <a:ext uri="{FF2B5EF4-FFF2-40B4-BE49-F238E27FC236}">
                <a16:creationId xmlns:a16="http://schemas.microsoft.com/office/drawing/2014/main" id="{830FA608-B73C-4384-98B5-BE850820C6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7087" y="5701459"/>
            <a:ext cx="287973" cy="237081"/>
          </a:xfrm>
          <a:prstGeom prst="rect">
            <a:avLst/>
          </a:prstGeom>
        </p:spPr>
      </p:pic>
    </p:spTree>
    <p:extLst>
      <p:ext uri="{BB962C8B-B14F-4D97-AF65-F5344CB8AC3E}">
        <p14:creationId xmlns:p14="http://schemas.microsoft.com/office/powerpoint/2010/main" val="42031238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348B9-EEC0-459D-A77A-79787509D27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21</a:t>
            </a:fld>
            <a:endParaRPr lang="en-US" dirty="0"/>
          </a:p>
        </p:txBody>
      </p:sp>
      <p:sp>
        <p:nvSpPr>
          <p:cNvPr id="3" name="Text Placeholder 2">
            <a:extLst>
              <a:ext uri="{FF2B5EF4-FFF2-40B4-BE49-F238E27FC236}">
                <a16:creationId xmlns:a16="http://schemas.microsoft.com/office/drawing/2014/main" id="{7875CD22-4EDD-4156-9D96-DA380C027B06}"/>
              </a:ext>
            </a:extLst>
          </p:cNvPr>
          <p:cNvSpPr>
            <a:spLocks noGrp="1"/>
          </p:cNvSpPr>
          <p:nvPr>
            <p:ph type="body" sz="quarter" idx="13"/>
          </p:nvPr>
        </p:nvSpPr>
        <p:spPr/>
        <p:txBody>
          <a:bodyPr/>
          <a:lstStyle/>
          <a:p>
            <a:r>
              <a:rPr lang="en-US" dirty="0"/>
              <a:t>SAML 2.0 Cheat Sheet</a:t>
            </a:r>
            <a:endParaRPr lang="fr-FR" dirty="0"/>
          </a:p>
        </p:txBody>
      </p:sp>
      <p:graphicFrame>
        <p:nvGraphicFramePr>
          <p:cNvPr id="4" name="Table 3">
            <a:extLst>
              <a:ext uri="{FF2B5EF4-FFF2-40B4-BE49-F238E27FC236}">
                <a16:creationId xmlns:a16="http://schemas.microsoft.com/office/drawing/2014/main" id="{86B0CD1F-461A-4DF3-8820-6607292AECFD}"/>
              </a:ext>
            </a:extLst>
          </p:cNvPr>
          <p:cNvGraphicFramePr>
            <a:graphicFrameLocks noGrp="1"/>
          </p:cNvGraphicFramePr>
          <p:nvPr>
            <p:extLst/>
          </p:nvPr>
        </p:nvGraphicFramePr>
        <p:xfrm>
          <a:off x="494886" y="1668482"/>
          <a:ext cx="7186375" cy="5272214"/>
        </p:xfrm>
        <a:graphic>
          <a:graphicData uri="http://schemas.openxmlformats.org/drawingml/2006/table">
            <a:tbl>
              <a:tblPr>
                <a:tableStyleId>{5C22544A-7EE6-4342-B048-85BDC9FD1C3A}</a:tableStyleId>
              </a:tblPr>
              <a:tblGrid>
                <a:gridCol w="2105102">
                  <a:extLst>
                    <a:ext uri="{9D8B030D-6E8A-4147-A177-3AD203B41FA5}">
                      <a16:colId xmlns:a16="http://schemas.microsoft.com/office/drawing/2014/main" val="20000"/>
                    </a:ext>
                  </a:extLst>
                </a:gridCol>
                <a:gridCol w="5081273">
                  <a:extLst>
                    <a:ext uri="{9D8B030D-6E8A-4147-A177-3AD203B41FA5}">
                      <a16:colId xmlns:a16="http://schemas.microsoft.com/office/drawing/2014/main" val="20001"/>
                    </a:ext>
                  </a:extLst>
                </a:gridCol>
              </a:tblGrid>
              <a:tr h="419741">
                <a:tc>
                  <a:txBody>
                    <a:bodyPr/>
                    <a:lstStyle/>
                    <a:p>
                      <a:r>
                        <a:rPr lang="en-US" sz="1400" dirty="0"/>
                        <a:t>Date Ratified</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rPr>
                        <a:t>2005</a:t>
                      </a:r>
                      <a:r>
                        <a:rPr lang="en-US" sz="1400" b="1" baseline="0" dirty="0">
                          <a:latin typeface="+mn-lt"/>
                        </a:rPr>
                        <a:t> by OASIS</a:t>
                      </a:r>
                      <a:endParaRPr lang="en-US" sz="1400" b="1" dirty="0">
                        <a:latin typeface="+mn-lt"/>
                      </a:endParaRPr>
                    </a:p>
                  </a:txBody>
                  <a:tcPr marL="182880" marR="182880" marT="91440" marB="91440"/>
                </a:tc>
                <a:extLst>
                  <a:ext uri="{0D108BD9-81ED-4DB2-BD59-A6C34878D82A}">
                    <a16:rowId xmlns:a16="http://schemas.microsoft.com/office/drawing/2014/main" val="10000"/>
                  </a:ext>
                </a:extLst>
              </a:tr>
              <a:tr h="419741">
                <a:tc>
                  <a:txBody>
                    <a:bodyPr/>
                    <a:lstStyle/>
                    <a:p>
                      <a:r>
                        <a:rPr lang="en-US" sz="1400" dirty="0"/>
                        <a:t>When to use</a:t>
                      </a:r>
                      <a:r>
                        <a:rPr lang="en-US" sz="1400" baseline="0" dirty="0"/>
                        <a:t> it</a:t>
                      </a:r>
                      <a:endParaRPr lang="en-US" sz="1400"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rPr>
                        <a:t>Web Sign-In</a:t>
                      </a:r>
                      <a:r>
                        <a:rPr lang="en-US" sz="1400" b="1" baseline="0" dirty="0">
                          <a:latin typeface="+mn-lt"/>
                        </a:rPr>
                        <a:t> scenarios</a:t>
                      </a:r>
                      <a:endParaRPr lang="en-US" sz="1400" b="1" dirty="0">
                        <a:latin typeface="+mn-lt"/>
                      </a:endParaRPr>
                    </a:p>
                  </a:txBody>
                  <a:tcPr marL="182880" marR="182880" marT="91440" marB="91440"/>
                </a:tc>
                <a:extLst>
                  <a:ext uri="{0D108BD9-81ED-4DB2-BD59-A6C34878D82A}">
                    <a16:rowId xmlns:a16="http://schemas.microsoft.com/office/drawing/2014/main" val="10001"/>
                  </a:ext>
                </a:extLst>
              </a:tr>
              <a:tr h="419741">
                <a:tc>
                  <a:txBody>
                    <a:bodyPr/>
                    <a:lstStyle/>
                    <a:p>
                      <a:endParaRPr lang="en-US" sz="1400"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rPr>
                        <a:t>Usually 3</a:t>
                      </a:r>
                      <a:r>
                        <a:rPr lang="en-US" sz="1400" b="1" baseline="30000" dirty="0">
                          <a:latin typeface="+mn-lt"/>
                        </a:rPr>
                        <a:t>rd</a:t>
                      </a:r>
                      <a:r>
                        <a:rPr lang="en-US" sz="1400" b="1" dirty="0">
                          <a:latin typeface="+mn-lt"/>
                        </a:rPr>
                        <a:t> Party Web Apps</a:t>
                      </a:r>
                    </a:p>
                  </a:txBody>
                  <a:tcPr marL="182880" marR="182880" marT="91440" marB="91440"/>
                </a:tc>
                <a:extLst>
                  <a:ext uri="{0D108BD9-81ED-4DB2-BD59-A6C34878D82A}">
                    <a16:rowId xmlns:a16="http://schemas.microsoft.com/office/drawing/2014/main" val="10002"/>
                  </a:ext>
                </a:extLst>
              </a:tr>
              <a:tr h="419741">
                <a:tc>
                  <a:txBody>
                    <a:bodyPr/>
                    <a:lstStyle/>
                    <a:p>
                      <a:r>
                        <a:rPr lang="en-US" sz="1400" dirty="0"/>
                        <a:t>Token Format</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rPr>
                        <a:t>XML</a:t>
                      </a:r>
                    </a:p>
                  </a:txBody>
                  <a:tcPr marL="182880" marR="182880" marT="91440" marB="91440"/>
                </a:tc>
                <a:extLst>
                  <a:ext uri="{0D108BD9-81ED-4DB2-BD59-A6C34878D82A}">
                    <a16:rowId xmlns:a16="http://schemas.microsoft.com/office/drawing/2014/main" val="10003"/>
                  </a:ext>
                </a:extLst>
              </a:tr>
              <a:tr h="419741">
                <a:tc>
                  <a:txBody>
                    <a:bodyPr/>
                    <a:lstStyle/>
                    <a:p>
                      <a:r>
                        <a:rPr lang="en-US" sz="1400" dirty="0"/>
                        <a:t>AD FS Support</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rPr>
                        <a:t>Yes - Available</a:t>
                      </a:r>
                      <a:r>
                        <a:rPr lang="en-US" sz="1400" b="1" baseline="0" dirty="0">
                          <a:latin typeface="+mn-lt"/>
                        </a:rPr>
                        <a:t> in 2.x and 2012 R2</a:t>
                      </a:r>
                      <a:endParaRPr lang="en-US" sz="1400" b="1" dirty="0">
                        <a:latin typeface="+mn-lt"/>
                      </a:endParaRPr>
                    </a:p>
                  </a:txBody>
                  <a:tcPr marL="182880" marR="182880" marT="91440" marB="91440"/>
                </a:tc>
                <a:extLst>
                  <a:ext uri="{0D108BD9-81ED-4DB2-BD59-A6C34878D82A}">
                    <a16:rowId xmlns:a16="http://schemas.microsoft.com/office/drawing/2014/main" val="10004"/>
                  </a:ext>
                </a:extLst>
              </a:tr>
              <a:tr h="671585">
                <a:tc>
                  <a:txBody>
                    <a:bodyPr/>
                    <a:lstStyle/>
                    <a:p>
                      <a:endParaRPr lang="en-US" sz="1400"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rPr>
                        <a:t>Issues SAML 1.1 and SAML 2.0 tokens</a:t>
                      </a:r>
                    </a:p>
                  </a:txBody>
                  <a:tcPr marL="182880" marR="182880" marT="91440" marB="91440"/>
                </a:tc>
                <a:extLst>
                  <a:ext uri="{0D108BD9-81ED-4DB2-BD59-A6C34878D82A}">
                    <a16:rowId xmlns:a16="http://schemas.microsoft.com/office/drawing/2014/main" val="10005"/>
                  </a:ext>
                </a:extLst>
              </a:tr>
              <a:tr h="419741">
                <a:tc>
                  <a:txBody>
                    <a:bodyPr/>
                    <a:lstStyle/>
                    <a:p>
                      <a:endParaRPr lang="en-US" sz="1400"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baseline="0" dirty="0">
                          <a:latin typeface="+mn-lt"/>
                        </a:rPr>
                        <a:t>SAML 2.0 Protocol Only</a:t>
                      </a:r>
                      <a:endParaRPr lang="en-US" sz="1400" b="1" dirty="0">
                        <a:latin typeface="+mn-lt"/>
                      </a:endParaRPr>
                    </a:p>
                  </a:txBody>
                  <a:tcPr marL="182880" marR="182880" marT="91440" marB="91440"/>
                </a:tc>
                <a:extLst>
                  <a:ext uri="{0D108BD9-81ED-4DB2-BD59-A6C34878D82A}">
                    <a16:rowId xmlns:a16="http://schemas.microsoft.com/office/drawing/2014/main" val="10006"/>
                  </a:ext>
                </a:extLst>
              </a:tr>
              <a:tr h="419741">
                <a:tc>
                  <a:txBody>
                    <a:bodyPr/>
                    <a:lstStyle/>
                    <a:p>
                      <a:r>
                        <a:rPr lang="en-US" sz="1400" dirty="0"/>
                        <a:t>Azure AD Support</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rPr>
                        <a:t>Yes</a:t>
                      </a:r>
                    </a:p>
                  </a:txBody>
                  <a:tcPr marL="182880" marR="182880" marT="91440" marB="91440"/>
                </a:tc>
                <a:extLst>
                  <a:ext uri="{0D108BD9-81ED-4DB2-BD59-A6C34878D82A}">
                    <a16:rowId xmlns:a16="http://schemas.microsoft.com/office/drawing/2014/main" val="10007"/>
                  </a:ext>
                </a:extLst>
              </a:tr>
              <a:tr h="419741">
                <a:tc>
                  <a:txBody>
                    <a:bodyPr/>
                    <a:lstStyle/>
                    <a:p>
                      <a:endParaRPr lang="en-US" sz="1400"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rPr>
                        <a:t>Issues</a:t>
                      </a:r>
                      <a:r>
                        <a:rPr lang="en-US" sz="1400" b="1" baseline="0" dirty="0">
                          <a:latin typeface="+mn-lt"/>
                        </a:rPr>
                        <a:t> SAML 2.0 tokens only</a:t>
                      </a:r>
                      <a:endParaRPr lang="en-US" sz="1400" b="1" dirty="0">
                        <a:latin typeface="+mn-lt"/>
                      </a:endParaRPr>
                    </a:p>
                  </a:txBody>
                  <a:tcPr marL="182880" marR="182880" marT="91440" marB="91440"/>
                </a:tc>
                <a:extLst>
                  <a:ext uri="{0D108BD9-81ED-4DB2-BD59-A6C34878D82A}">
                    <a16:rowId xmlns:a16="http://schemas.microsoft.com/office/drawing/2014/main" val="10008"/>
                  </a:ext>
                </a:extLst>
              </a:tr>
              <a:tr h="419741">
                <a:tc>
                  <a:txBody>
                    <a:bodyPr/>
                    <a:lstStyle/>
                    <a:p>
                      <a:endParaRPr lang="en-US" sz="1400"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rPr>
                        <a:t>SAML 2.0</a:t>
                      </a:r>
                      <a:r>
                        <a:rPr lang="en-US" sz="1400" b="1" baseline="0" dirty="0">
                          <a:latin typeface="+mn-lt"/>
                        </a:rPr>
                        <a:t> Protocol Only</a:t>
                      </a:r>
                      <a:endParaRPr lang="en-US" sz="1400" b="1" dirty="0">
                        <a:latin typeface="+mn-lt"/>
                      </a:endParaRPr>
                    </a:p>
                  </a:txBody>
                  <a:tcPr marL="182880" marR="182880" marT="91440" marB="91440"/>
                </a:tc>
                <a:extLst>
                  <a:ext uri="{0D108BD9-81ED-4DB2-BD59-A6C34878D82A}">
                    <a16:rowId xmlns:a16="http://schemas.microsoft.com/office/drawing/2014/main" val="10009"/>
                  </a:ext>
                </a:extLst>
              </a:tr>
              <a:tr h="589108">
                <a:tc>
                  <a:txBody>
                    <a:bodyPr/>
                    <a:lstStyle/>
                    <a:p>
                      <a:r>
                        <a:rPr lang="en-US" sz="1400" dirty="0"/>
                        <a:t>Main Spec Link</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latin typeface="+mn-lt"/>
                          <a:hlinkClick r:id="rId3"/>
                        </a:rPr>
                        <a:t>https://docs.oasis-open.org/security/saml/v2.0/saml-core-2.0-os.pdf</a:t>
                      </a:r>
                      <a:endParaRPr lang="en-US" sz="1400" b="1" dirty="0">
                        <a:latin typeface="+mn-lt"/>
                      </a:endParaRPr>
                    </a:p>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hlinkClick r:id="rId4"/>
                        </a:rPr>
                        <a:t>https://aka.ms/Azure/Protocols</a:t>
                      </a:r>
                      <a:r>
                        <a:rPr lang="en-US" sz="1400" b="0" kern="1200" dirty="0">
                          <a:solidFill>
                            <a:schemeClr val="dk1"/>
                          </a:solidFill>
                          <a:effectLst/>
                          <a:latin typeface="+mn-lt"/>
                          <a:ea typeface="+mn-ea"/>
                          <a:cs typeface="+mn-cs"/>
                        </a:rPr>
                        <a:t> </a:t>
                      </a:r>
                      <a:endParaRPr lang="en-US" sz="1400" b="1" dirty="0">
                        <a:latin typeface="+mn-lt"/>
                      </a:endParaRPr>
                    </a:p>
                  </a:txBody>
                  <a:tcPr marL="182880" marR="182880" marT="91440" marB="91440"/>
                </a:tc>
                <a:extLst>
                  <a:ext uri="{0D108BD9-81ED-4DB2-BD59-A6C34878D82A}">
                    <a16:rowId xmlns:a16="http://schemas.microsoft.com/office/drawing/2014/main" val="1254950123"/>
                  </a:ext>
                </a:extLst>
              </a:tr>
            </a:tbl>
          </a:graphicData>
        </a:graphic>
      </p:graphicFrame>
      <p:pic>
        <p:nvPicPr>
          <p:cNvPr id="5" name="Picture 4">
            <a:extLst>
              <a:ext uri="{FF2B5EF4-FFF2-40B4-BE49-F238E27FC236}">
                <a16:creationId xmlns:a16="http://schemas.microsoft.com/office/drawing/2014/main" id="{B816BB1F-9D14-4C38-8F60-101D1F93BB91}"/>
              </a:ext>
            </a:extLst>
          </p:cNvPr>
          <p:cNvPicPr>
            <a:picLocks noChangeAspect="1"/>
          </p:cNvPicPr>
          <p:nvPr/>
        </p:nvPicPr>
        <p:blipFill>
          <a:blip r:embed="rId5"/>
          <a:stretch>
            <a:fillRect/>
          </a:stretch>
        </p:blipFill>
        <p:spPr>
          <a:xfrm>
            <a:off x="7753727" y="1649205"/>
            <a:ext cx="3999201" cy="5038364"/>
          </a:xfrm>
          <a:prstGeom prst="rect">
            <a:avLst/>
          </a:prstGeom>
        </p:spPr>
      </p:pic>
    </p:spTree>
    <p:extLst>
      <p:ext uri="{BB962C8B-B14F-4D97-AF65-F5344CB8AC3E}">
        <p14:creationId xmlns:p14="http://schemas.microsoft.com/office/powerpoint/2010/main" val="24579608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E590D7-1355-4001-8284-9471FA3A424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22</a:t>
            </a:fld>
            <a:endParaRPr lang="en-US" dirty="0"/>
          </a:p>
        </p:txBody>
      </p:sp>
      <p:sp>
        <p:nvSpPr>
          <p:cNvPr id="3" name="Text Placeholder 2">
            <a:extLst>
              <a:ext uri="{FF2B5EF4-FFF2-40B4-BE49-F238E27FC236}">
                <a16:creationId xmlns:a16="http://schemas.microsoft.com/office/drawing/2014/main" id="{2048AEC6-484D-40D7-A585-FD2D868CA117}"/>
              </a:ext>
            </a:extLst>
          </p:cNvPr>
          <p:cNvSpPr>
            <a:spLocks noGrp="1"/>
          </p:cNvSpPr>
          <p:nvPr>
            <p:ph type="body" sz="quarter" idx="13"/>
          </p:nvPr>
        </p:nvSpPr>
        <p:spPr/>
        <p:txBody>
          <a:bodyPr/>
          <a:lstStyle/>
          <a:p>
            <a:r>
              <a:rPr lang="en-US" dirty="0">
                <a:latin typeface="Segoe UI" pitchFamily="34" charset="0"/>
                <a:ea typeface="Segoe UI" pitchFamily="34" charset="0"/>
                <a:cs typeface="Segoe UI" pitchFamily="34" charset="0"/>
              </a:rPr>
              <a:t>WS-Federation</a:t>
            </a:r>
          </a:p>
          <a:p>
            <a:endParaRPr lang="fr-FR" dirty="0"/>
          </a:p>
        </p:txBody>
      </p:sp>
      <p:sp>
        <p:nvSpPr>
          <p:cNvPr id="9" name="Rectangle 8">
            <a:extLst>
              <a:ext uri="{FF2B5EF4-FFF2-40B4-BE49-F238E27FC236}">
                <a16:creationId xmlns:a16="http://schemas.microsoft.com/office/drawing/2014/main" id="{976624C2-1EAA-4FAA-92A6-49EA3357DD67}"/>
              </a:ext>
            </a:extLst>
          </p:cNvPr>
          <p:cNvSpPr/>
          <p:nvPr/>
        </p:nvSpPr>
        <p:spPr bwMode="auto">
          <a:xfrm>
            <a:off x="301752" y="2788780"/>
            <a:ext cx="8088213" cy="3934939"/>
          </a:xfrm>
          <a:prstGeom prst="rect">
            <a:avLst/>
          </a:prstGeom>
          <a:solidFill>
            <a:srgbClr val="FFFFFF">
              <a:lumMod val="85000"/>
            </a:srgbClr>
          </a:solidFill>
          <a:ln w="9525" cap="flat" cmpd="sng" algn="ctr">
            <a:noFill/>
            <a:prstDash val="solid"/>
            <a:headEnd type="none" w="med" len="med"/>
            <a:tailEnd type="none" w="med" len="med"/>
          </a:ln>
          <a:effectLst/>
        </p:spPr>
        <p:txBody>
          <a:bodyPr vert="horz" wrap="square" lIns="91423" tIns="45712" rIns="91423" bIns="91427" numCol="1" rtlCol="0" anchor="b" anchorCtr="0" compatLnSpc="1">
            <a:prstTxWarp prst="textNoShape">
              <a:avLst/>
            </a:prstTxWarp>
          </a:bodyPr>
          <a:lstStyle/>
          <a:p>
            <a:pPr marL="0" marR="0" lvl="1" indent="0" algn="l" defTabSz="91443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alpha val="99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07B19819-7B2E-466A-A425-18B4666E03B9}"/>
              </a:ext>
            </a:extLst>
          </p:cNvPr>
          <p:cNvSpPr/>
          <p:nvPr/>
        </p:nvSpPr>
        <p:spPr bwMode="auto">
          <a:xfrm>
            <a:off x="301752" y="1688748"/>
            <a:ext cx="8044671" cy="948259"/>
          </a:xfrm>
          <a:prstGeom prst="rect">
            <a:avLst/>
          </a:prstGeom>
          <a:solidFill>
            <a:srgbClr val="FFFFFF">
              <a:lumMod val="85000"/>
            </a:srgbClr>
          </a:solidFill>
          <a:ln w="9525" cap="flat" cmpd="sng" algn="ctr">
            <a:noFill/>
            <a:prstDash val="solid"/>
            <a:headEnd type="none" w="med" len="med"/>
            <a:tailEnd type="none" w="med" len="med"/>
          </a:ln>
          <a:effectLst/>
        </p:spPr>
        <p:txBody>
          <a:bodyPr vert="horz" wrap="square" lIns="91423" tIns="45712" rIns="91423" bIns="91427" numCol="1" rtlCol="0" anchor="b" anchorCtr="0" compatLnSpc="1">
            <a:prstTxWarp prst="textNoShape">
              <a:avLst/>
            </a:prstTxWarp>
          </a:bodyPr>
          <a:lstStyle/>
          <a:p>
            <a:pPr marL="0" marR="0" lvl="1" indent="0" algn="l" defTabSz="91443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alpha val="99000"/>
                </a:srgbClr>
              </a:solidFill>
              <a:effectLst/>
              <a:uLnTx/>
              <a:uFillTx/>
              <a:latin typeface="Segoe UI"/>
              <a:ea typeface="Segoe UI" pitchFamily="34" charset="0"/>
              <a:cs typeface="Segoe UI" pitchFamily="34" charset="0"/>
            </a:endParaRPr>
          </a:p>
        </p:txBody>
      </p:sp>
      <p:sp>
        <p:nvSpPr>
          <p:cNvPr id="11" name="Content Placeholder 3">
            <a:extLst>
              <a:ext uri="{FF2B5EF4-FFF2-40B4-BE49-F238E27FC236}">
                <a16:creationId xmlns:a16="http://schemas.microsoft.com/office/drawing/2014/main" id="{F3E957E1-8BFA-4548-BA05-EDA1F6F53047}"/>
              </a:ext>
            </a:extLst>
          </p:cNvPr>
          <p:cNvSpPr txBox="1">
            <a:spLocks/>
          </p:cNvSpPr>
          <p:nvPr/>
        </p:nvSpPr>
        <p:spPr>
          <a:xfrm>
            <a:off x="444972" y="1943591"/>
            <a:ext cx="7892292" cy="54784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effectLst>
                  <a:outerShdw blurRad="38100" dist="38100" dir="2700000" algn="tl">
                    <a:srgbClr val="000000">
                      <a:alpha val="43137"/>
                    </a:srgbClr>
                  </a:outerShdw>
                </a:effectLst>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buFont typeface="Arial" pitchFamily="34" charset="0"/>
              <a:buNone/>
            </a:pPr>
            <a:r>
              <a:rPr lang="en-US" sz="2000" dirty="0">
                <a:solidFill>
                  <a:srgbClr val="0070C0">
                    <a:alpha val="99000"/>
                  </a:srgbClr>
                </a:solidFill>
                <a:effectLst/>
                <a:ea typeface="Segoe UI" pitchFamily="34" charset="0"/>
                <a:cs typeface="Segoe UI" pitchFamily="34" charset="0"/>
              </a:rPr>
              <a:t>Goal</a:t>
            </a:r>
          </a:p>
          <a:p>
            <a:pPr marL="0" lvl="1" indent="0" fontAlgn="auto">
              <a:buFont typeface="Arial" pitchFamily="34" charset="0"/>
              <a:buNone/>
            </a:pPr>
            <a:r>
              <a:rPr lang="en-US" sz="1600" dirty="0">
                <a:solidFill>
                  <a:srgbClr val="505050">
                    <a:alpha val="99000"/>
                  </a:srgbClr>
                </a:solidFill>
                <a:ea typeface="Segoe UI" pitchFamily="34" charset="0"/>
                <a:cs typeface="Segoe UI" pitchFamily="34" charset="0"/>
              </a:rPr>
              <a:t>Single Sign-On access across trust domain using identities without sharing them</a:t>
            </a:r>
          </a:p>
        </p:txBody>
      </p:sp>
      <p:sp>
        <p:nvSpPr>
          <p:cNvPr id="12" name="Content Placeholder 3">
            <a:extLst>
              <a:ext uri="{FF2B5EF4-FFF2-40B4-BE49-F238E27FC236}">
                <a16:creationId xmlns:a16="http://schemas.microsoft.com/office/drawing/2014/main" id="{DE86EBAE-20E6-42A8-A496-DA1DD8650BF1}"/>
              </a:ext>
            </a:extLst>
          </p:cNvPr>
          <p:cNvSpPr txBox="1">
            <a:spLocks/>
          </p:cNvSpPr>
          <p:nvPr/>
        </p:nvSpPr>
        <p:spPr>
          <a:xfrm>
            <a:off x="543001" y="2788780"/>
            <a:ext cx="7629047" cy="3819507"/>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effectLst>
                  <a:outerShdw blurRad="38100" dist="38100" dir="2700000" algn="tl">
                    <a:srgbClr val="000000">
                      <a:alpha val="43137"/>
                    </a:srgbClr>
                  </a:outerShdw>
                </a:effectLst>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buFont typeface="Arial" pitchFamily="34" charset="0"/>
              <a:buNone/>
            </a:pPr>
            <a:r>
              <a:rPr lang="en-US" sz="2400" dirty="0">
                <a:solidFill>
                  <a:srgbClr val="0070C0">
                    <a:alpha val="99000"/>
                  </a:srgbClr>
                </a:solidFill>
                <a:effectLst/>
                <a:ea typeface="Segoe UI" pitchFamily="34" charset="0"/>
                <a:cs typeface="Segoe UI" pitchFamily="34" charset="0"/>
              </a:rPr>
              <a:t>Compassable Framework, Part if WS-Security</a:t>
            </a:r>
          </a:p>
          <a:p>
            <a:pPr marL="0" lvl="1" indent="0" fontAlgn="auto">
              <a:buFont typeface="Arial" pitchFamily="34" charset="0"/>
              <a:buNone/>
            </a:pPr>
            <a:endParaRPr lang="en-US" sz="1400" dirty="0">
              <a:solidFill>
                <a:srgbClr val="505050">
                  <a:alpha val="99000"/>
                </a:srgbClr>
              </a:solidFill>
              <a:ea typeface="Segoe UI" pitchFamily="34" charset="0"/>
              <a:cs typeface="Segoe UI" pitchFamily="34" charset="0"/>
            </a:endParaRPr>
          </a:p>
          <a:p>
            <a:pPr marL="285750" lvl="1" indent="-285750" fontAlgn="auto">
              <a:buFont typeface="Wingdings" panose="05000000000000000000" pitchFamily="2" charset="2"/>
              <a:buChar char="§"/>
            </a:pPr>
            <a:r>
              <a:rPr lang="en-US" sz="1800" dirty="0">
                <a:solidFill>
                  <a:srgbClr val="505050">
                    <a:alpha val="99000"/>
                  </a:srgbClr>
                </a:solidFill>
                <a:ea typeface="Segoe UI" pitchFamily="34" charset="0"/>
                <a:cs typeface="Segoe UI" pitchFamily="34" charset="0"/>
              </a:rPr>
              <a:t>Defines how trust should be brokered between parties (through an STS)</a:t>
            </a:r>
          </a:p>
          <a:p>
            <a:pPr marL="285750" lvl="1" indent="-285750" fontAlgn="auto">
              <a:buFont typeface="Wingdings" panose="05000000000000000000" pitchFamily="2" charset="2"/>
              <a:buChar char="§"/>
            </a:pPr>
            <a:r>
              <a:rPr lang="en-US" sz="1800" dirty="0">
                <a:solidFill>
                  <a:srgbClr val="505050">
                    <a:alpha val="99000"/>
                  </a:srgbClr>
                </a:solidFill>
                <a:ea typeface="Segoe UI" pitchFamily="34" charset="0"/>
                <a:cs typeface="Segoe UI" pitchFamily="34" charset="0"/>
              </a:rPr>
              <a:t>Defines two profiles</a:t>
            </a:r>
          </a:p>
          <a:p>
            <a:pPr marL="823370" lvl="2" indent="-285750" fontAlgn="auto">
              <a:buFont typeface="Wingdings" panose="05000000000000000000" pitchFamily="2" charset="2"/>
              <a:buChar char="§"/>
            </a:pPr>
            <a:r>
              <a:rPr lang="en-US" sz="1400" dirty="0">
                <a:solidFill>
                  <a:srgbClr val="505050">
                    <a:alpha val="99000"/>
                  </a:srgbClr>
                </a:solidFill>
                <a:ea typeface="Segoe UI" pitchFamily="34" charset="0"/>
                <a:cs typeface="Segoe UI" pitchFamily="34" charset="0"/>
              </a:rPr>
              <a:t>Active Requestor Profile</a:t>
            </a:r>
          </a:p>
          <a:p>
            <a:pPr marL="823370" lvl="2" indent="-285750" fontAlgn="auto">
              <a:buFont typeface="Wingdings" panose="05000000000000000000" pitchFamily="2" charset="2"/>
              <a:buChar char="§"/>
            </a:pPr>
            <a:r>
              <a:rPr lang="en-US" sz="1400" dirty="0">
                <a:solidFill>
                  <a:srgbClr val="505050">
                    <a:alpha val="99000"/>
                  </a:srgbClr>
                </a:solidFill>
                <a:ea typeface="Segoe UI" pitchFamily="34" charset="0"/>
                <a:cs typeface="Segoe UI" pitchFamily="34" charset="0"/>
              </a:rPr>
              <a:t>Passive Requestor Profile</a:t>
            </a:r>
          </a:p>
          <a:p>
            <a:pPr marL="285750" lvl="1" indent="-285750" fontAlgn="auto">
              <a:buFont typeface="Wingdings" panose="05000000000000000000" pitchFamily="2" charset="2"/>
              <a:buChar char="§"/>
            </a:pPr>
            <a:r>
              <a:rPr lang="en-US" sz="1800" dirty="0">
                <a:solidFill>
                  <a:srgbClr val="505050">
                    <a:alpha val="99000"/>
                  </a:srgbClr>
                </a:solidFill>
                <a:ea typeface="Segoe UI" pitchFamily="34" charset="0"/>
                <a:cs typeface="Segoe UI" pitchFamily="34" charset="0"/>
              </a:rPr>
              <a:t>Token Agnostic</a:t>
            </a:r>
          </a:p>
          <a:p>
            <a:pPr marL="285750" lvl="1" indent="-285750" fontAlgn="auto">
              <a:buFont typeface="Wingdings" panose="05000000000000000000" pitchFamily="2" charset="2"/>
              <a:buChar char="§"/>
            </a:pPr>
            <a:endParaRPr lang="en-US" sz="1400" dirty="0">
              <a:solidFill>
                <a:srgbClr val="505050">
                  <a:alpha val="99000"/>
                </a:srgbClr>
              </a:solidFill>
              <a:ea typeface="Segoe UI" pitchFamily="34" charset="0"/>
              <a:cs typeface="Segoe UI" pitchFamily="34" charset="0"/>
            </a:endParaRPr>
          </a:p>
          <a:p>
            <a:pPr marL="285750" lvl="1" indent="-285750" fontAlgn="auto">
              <a:buFont typeface="Wingdings" panose="05000000000000000000" pitchFamily="2" charset="2"/>
              <a:buChar char="§"/>
            </a:pPr>
            <a:r>
              <a:rPr lang="en-US" sz="1800" dirty="0">
                <a:solidFill>
                  <a:srgbClr val="505050">
                    <a:alpha val="99000"/>
                  </a:srgbClr>
                </a:solidFill>
                <a:ea typeface="Segoe UI" pitchFamily="34" charset="0"/>
                <a:cs typeface="Segoe UI" pitchFamily="34" charset="0"/>
              </a:rPr>
              <a:t>Other Components:</a:t>
            </a:r>
          </a:p>
          <a:p>
            <a:pPr marL="285750" lvl="1" indent="-285750" fontAlgn="auto">
              <a:buFont typeface="Wingdings" panose="05000000000000000000" pitchFamily="2" charset="2"/>
              <a:buChar char="§"/>
            </a:pPr>
            <a:r>
              <a:rPr lang="en-US" sz="1800" dirty="0">
                <a:solidFill>
                  <a:srgbClr val="505050">
                    <a:alpha val="99000"/>
                  </a:srgbClr>
                </a:solidFill>
                <a:ea typeface="Segoe UI" pitchFamily="34" charset="0"/>
                <a:cs typeface="Segoe UI" pitchFamily="34" charset="0"/>
              </a:rPr>
              <a:t>WS Policy</a:t>
            </a:r>
          </a:p>
          <a:p>
            <a:pPr marL="823370" lvl="2" indent="-285750" fontAlgn="auto">
              <a:buFont typeface="Wingdings" panose="05000000000000000000" pitchFamily="2" charset="2"/>
              <a:buChar char="§"/>
            </a:pPr>
            <a:r>
              <a:rPr lang="en-US" sz="1400" dirty="0">
                <a:solidFill>
                  <a:srgbClr val="505050">
                    <a:alpha val="99000"/>
                  </a:srgbClr>
                </a:solidFill>
                <a:ea typeface="Segoe UI" pitchFamily="34" charset="0"/>
                <a:cs typeface="Segoe UI" pitchFamily="34" charset="0"/>
              </a:rPr>
              <a:t>Specification used to allow web services to use XML to advice their policies</a:t>
            </a:r>
          </a:p>
          <a:p>
            <a:pPr marL="285750" lvl="1" indent="-285750" fontAlgn="auto">
              <a:buFont typeface="Wingdings" panose="05000000000000000000" pitchFamily="2" charset="2"/>
              <a:buChar char="§"/>
            </a:pPr>
            <a:r>
              <a:rPr lang="en-US" sz="1800" dirty="0">
                <a:solidFill>
                  <a:srgbClr val="505050">
                    <a:alpha val="99000"/>
                  </a:srgbClr>
                </a:solidFill>
                <a:ea typeface="Segoe UI" pitchFamily="34" charset="0"/>
                <a:cs typeface="Segoe UI" pitchFamily="34" charset="0"/>
              </a:rPr>
              <a:t>WS-Trust</a:t>
            </a:r>
          </a:p>
          <a:p>
            <a:pPr marL="823370" lvl="2" indent="-285750" fontAlgn="auto">
              <a:buFont typeface="Wingdings" panose="05000000000000000000" pitchFamily="2" charset="2"/>
              <a:buChar char="§"/>
            </a:pPr>
            <a:r>
              <a:rPr lang="en-US" sz="1400" dirty="0">
                <a:solidFill>
                  <a:srgbClr val="505050">
                    <a:alpha val="99000"/>
                  </a:srgbClr>
                </a:solidFill>
                <a:ea typeface="Segoe UI" pitchFamily="34" charset="0"/>
                <a:cs typeface="Segoe UI" pitchFamily="34" charset="0"/>
              </a:rPr>
              <a:t>Defines protocols to issue, renew, and cancel tokens</a:t>
            </a:r>
          </a:p>
          <a:p>
            <a:pPr marL="823370" lvl="2" indent="-285750" fontAlgn="auto">
              <a:buFont typeface="Wingdings" panose="05000000000000000000" pitchFamily="2" charset="2"/>
              <a:buChar char="§"/>
            </a:pPr>
            <a:r>
              <a:rPr lang="en-US" sz="1400" dirty="0">
                <a:solidFill>
                  <a:srgbClr val="505050">
                    <a:alpha val="99000"/>
                  </a:srgbClr>
                </a:solidFill>
                <a:ea typeface="Segoe UI" pitchFamily="34" charset="0"/>
                <a:cs typeface="Segoe UI" pitchFamily="34" charset="0"/>
              </a:rPr>
              <a:t>Specifications for requesting claims from a claims provider</a:t>
            </a:r>
          </a:p>
        </p:txBody>
      </p:sp>
      <p:pic>
        <p:nvPicPr>
          <p:cNvPr id="13" name="Picture 12">
            <a:extLst>
              <a:ext uri="{FF2B5EF4-FFF2-40B4-BE49-F238E27FC236}">
                <a16:creationId xmlns:a16="http://schemas.microsoft.com/office/drawing/2014/main" id="{9608323C-122D-471E-9890-DA8D8679EE61}"/>
              </a:ext>
            </a:extLst>
          </p:cNvPr>
          <p:cNvPicPr>
            <a:picLocks noChangeAspect="1"/>
          </p:cNvPicPr>
          <p:nvPr/>
        </p:nvPicPr>
        <p:blipFill>
          <a:blip r:embed="rId2"/>
          <a:stretch>
            <a:fillRect/>
          </a:stretch>
        </p:blipFill>
        <p:spPr>
          <a:xfrm>
            <a:off x="8576572" y="1712022"/>
            <a:ext cx="3573845" cy="4619849"/>
          </a:xfrm>
          <a:prstGeom prst="rect">
            <a:avLst/>
          </a:prstGeom>
          <a:ln>
            <a:solidFill>
              <a:srgbClr val="000000"/>
            </a:solidFill>
          </a:ln>
        </p:spPr>
      </p:pic>
    </p:spTree>
    <p:extLst>
      <p:ext uri="{BB962C8B-B14F-4D97-AF65-F5344CB8AC3E}">
        <p14:creationId xmlns:p14="http://schemas.microsoft.com/office/powerpoint/2010/main" val="3748849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10A5E2-7792-4142-8E23-3F3CBC25477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23</a:t>
            </a:fld>
            <a:endParaRPr lang="en-US" dirty="0"/>
          </a:p>
        </p:txBody>
      </p:sp>
      <p:sp>
        <p:nvSpPr>
          <p:cNvPr id="3" name="Text Placeholder 2">
            <a:extLst>
              <a:ext uri="{FF2B5EF4-FFF2-40B4-BE49-F238E27FC236}">
                <a16:creationId xmlns:a16="http://schemas.microsoft.com/office/drawing/2014/main" id="{1F6692DB-5932-4295-BEAA-FDE515977A90}"/>
              </a:ext>
            </a:extLst>
          </p:cNvPr>
          <p:cNvSpPr>
            <a:spLocks noGrp="1"/>
          </p:cNvSpPr>
          <p:nvPr>
            <p:ph type="body" sz="quarter" idx="13"/>
          </p:nvPr>
        </p:nvSpPr>
        <p:spPr/>
        <p:txBody>
          <a:bodyPr/>
          <a:lstStyle/>
          <a:p>
            <a:r>
              <a:rPr lang="fr-FR" dirty="0"/>
              <a:t>WS-Federation : Passive </a:t>
            </a:r>
            <a:r>
              <a:rPr lang="fr-FR" dirty="0" err="1"/>
              <a:t>Requestor</a:t>
            </a:r>
            <a:r>
              <a:rPr lang="fr-FR" dirty="0"/>
              <a:t> Profile</a:t>
            </a:r>
          </a:p>
        </p:txBody>
      </p:sp>
      <p:sp>
        <p:nvSpPr>
          <p:cNvPr id="5" name="Rectangle 4">
            <a:extLst>
              <a:ext uri="{FF2B5EF4-FFF2-40B4-BE49-F238E27FC236}">
                <a16:creationId xmlns:a16="http://schemas.microsoft.com/office/drawing/2014/main" id="{E58AC797-3575-469F-91EF-0EDFC76D6B4C}"/>
              </a:ext>
            </a:extLst>
          </p:cNvPr>
          <p:cNvSpPr/>
          <p:nvPr/>
        </p:nvSpPr>
        <p:spPr>
          <a:xfrm>
            <a:off x="457579" y="1949999"/>
            <a:ext cx="6675047" cy="2339102"/>
          </a:xfrm>
          <a:prstGeom prst="rect">
            <a:avLst/>
          </a:prstGeom>
        </p:spPr>
        <p:txBody>
          <a:bodyPr wrap="square">
            <a:spAutoFit/>
          </a:bodyPr>
          <a:lstStyle/>
          <a:p>
            <a:pPr marL="285750" indent="-285750" algn="l">
              <a:buFont typeface="Wingdings" panose="05000000000000000000" pitchFamily="2" charset="2"/>
              <a:buChar char="§"/>
            </a:pPr>
            <a:r>
              <a:rPr lang="en-US" sz="1800" b="1" dirty="0"/>
              <a:t>Passive Requestor Profile</a:t>
            </a:r>
          </a:p>
          <a:p>
            <a:pPr marL="825475" lvl="1" indent="-285750" algn="l">
              <a:buFont typeface="Wingdings" panose="05000000000000000000" pitchFamily="2" charset="2"/>
              <a:buChar char="§"/>
            </a:pPr>
            <a:r>
              <a:rPr lang="en-US" sz="1600" dirty="0"/>
              <a:t>Client is the web browser</a:t>
            </a:r>
          </a:p>
          <a:p>
            <a:pPr marL="825475" lvl="1" indent="-285750" algn="l">
              <a:buFont typeface="Wingdings" panose="05000000000000000000" pitchFamily="2" charset="2"/>
              <a:buChar char="§"/>
            </a:pPr>
            <a:r>
              <a:rPr lang="en-US" sz="1600" dirty="0"/>
              <a:t>RP creates token request</a:t>
            </a:r>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b="1" dirty="0"/>
              <a:t>Relationship to SAML-P (SAML protocol)</a:t>
            </a:r>
          </a:p>
          <a:p>
            <a:pPr marL="825475" lvl="1" indent="-285750" algn="l">
              <a:buFont typeface="Wingdings" panose="05000000000000000000" pitchFamily="2" charset="2"/>
              <a:buChar char="§"/>
            </a:pPr>
            <a:r>
              <a:rPr lang="en-US" sz="1600" b="1" dirty="0"/>
              <a:t>Similar to SAML Web SSO Profile</a:t>
            </a:r>
          </a:p>
          <a:p>
            <a:pPr marL="825475" lvl="1" indent="-285750" algn="l">
              <a:buFont typeface="Wingdings" panose="05000000000000000000" pitchFamily="2" charset="2"/>
              <a:buChar char="§"/>
            </a:pPr>
            <a:r>
              <a:rPr lang="en-US" sz="1600" dirty="0"/>
              <a:t>Incompatible</a:t>
            </a:r>
          </a:p>
          <a:p>
            <a:pPr marL="1365199" lvl="2" indent="-285750" algn="l">
              <a:buFont typeface="Wingdings" panose="05000000000000000000" pitchFamily="2" charset="2"/>
              <a:buChar char="§"/>
            </a:pPr>
            <a:r>
              <a:rPr lang="en-US" sz="1600" dirty="0"/>
              <a:t>Different request and response messages than SAML </a:t>
            </a:r>
          </a:p>
          <a:p>
            <a:pPr marL="1365199" lvl="2" indent="-285750" algn="l">
              <a:buFont typeface="Wingdings" panose="05000000000000000000" pitchFamily="2" charset="2"/>
              <a:buChar char="§"/>
            </a:pPr>
            <a:r>
              <a:rPr lang="en-US" sz="1600" dirty="0"/>
              <a:t>No </a:t>
            </a:r>
            <a:r>
              <a:rPr lang="en-US" sz="1600" dirty="0" err="1"/>
              <a:t>IdP</a:t>
            </a:r>
            <a:r>
              <a:rPr lang="en-US" sz="1600" dirty="0"/>
              <a:t>-initiated use case</a:t>
            </a:r>
          </a:p>
        </p:txBody>
      </p:sp>
      <p:pic>
        <p:nvPicPr>
          <p:cNvPr id="6" name="Content Placeholder 4">
            <a:extLst>
              <a:ext uri="{FF2B5EF4-FFF2-40B4-BE49-F238E27FC236}">
                <a16:creationId xmlns:a16="http://schemas.microsoft.com/office/drawing/2014/main" id="{E4D896A1-FBD6-4E98-9726-2D9238540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383" y="1949999"/>
            <a:ext cx="3654589" cy="3768288"/>
          </a:xfrm>
          <a:prstGeom prst="rect">
            <a:avLst/>
          </a:prstGeom>
        </p:spPr>
      </p:pic>
    </p:spTree>
    <p:extLst>
      <p:ext uri="{BB962C8B-B14F-4D97-AF65-F5344CB8AC3E}">
        <p14:creationId xmlns:p14="http://schemas.microsoft.com/office/powerpoint/2010/main" val="3321484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9E486-880E-44D5-90C5-47E82A785483}"/>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24</a:t>
            </a:fld>
            <a:endParaRPr lang="en-US" dirty="0"/>
          </a:p>
        </p:txBody>
      </p:sp>
      <p:sp>
        <p:nvSpPr>
          <p:cNvPr id="3" name="Text Placeholder 2">
            <a:extLst>
              <a:ext uri="{FF2B5EF4-FFF2-40B4-BE49-F238E27FC236}">
                <a16:creationId xmlns:a16="http://schemas.microsoft.com/office/drawing/2014/main" id="{8E623A09-6EE7-480F-B0D2-930FD3B9D621}"/>
              </a:ext>
            </a:extLst>
          </p:cNvPr>
          <p:cNvSpPr>
            <a:spLocks noGrp="1"/>
          </p:cNvSpPr>
          <p:nvPr>
            <p:ph type="body" sz="quarter" idx="13"/>
          </p:nvPr>
        </p:nvSpPr>
        <p:spPr/>
        <p:txBody>
          <a:bodyPr/>
          <a:lstStyle/>
          <a:p>
            <a:r>
              <a:rPr lang="en-US" dirty="0"/>
              <a:t>WS-Federation Cheat Sheet</a:t>
            </a:r>
            <a:endParaRPr lang="fr-FR" dirty="0"/>
          </a:p>
        </p:txBody>
      </p:sp>
      <p:pic>
        <p:nvPicPr>
          <p:cNvPr id="4" name="Picture 3">
            <a:extLst>
              <a:ext uri="{FF2B5EF4-FFF2-40B4-BE49-F238E27FC236}">
                <a16:creationId xmlns:a16="http://schemas.microsoft.com/office/drawing/2014/main" id="{84782632-57F0-4904-A52A-14C3359729D3}"/>
              </a:ext>
            </a:extLst>
          </p:cNvPr>
          <p:cNvPicPr>
            <a:picLocks noChangeAspect="1"/>
          </p:cNvPicPr>
          <p:nvPr/>
        </p:nvPicPr>
        <p:blipFill>
          <a:blip r:embed="rId3"/>
          <a:stretch>
            <a:fillRect/>
          </a:stretch>
        </p:blipFill>
        <p:spPr>
          <a:xfrm>
            <a:off x="7895820" y="1135062"/>
            <a:ext cx="4191000" cy="5417635"/>
          </a:xfrm>
          <a:prstGeom prst="rect">
            <a:avLst/>
          </a:prstGeom>
        </p:spPr>
      </p:pic>
      <p:graphicFrame>
        <p:nvGraphicFramePr>
          <p:cNvPr id="5" name="Table 4">
            <a:extLst>
              <a:ext uri="{FF2B5EF4-FFF2-40B4-BE49-F238E27FC236}">
                <a16:creationId xmlns:a16="http://schemas.microsoft.com/office/drawing/2014/main" id="{3CFFFD90-943F-4FDD-AA93-8AC31BC547FD}"/>
              </a:ext>
            </a:extLst>
          </p:cNvPr>
          <p:cNvGraphicFramePr>
            <a:graphicFrameLocks noGrp="1"/>
          </p:cNvGraphicFramePr>
          <p:nvPr>
            <p:extLst/>
          </p:nvPr>
        </p:nvGraphicFramePr>
        <p:xfrm>
          <a:off x="349655" y="1988502"/>
          <a:ext cx="7406624" cy="4358640"/>
        </p:xfrm>
        <a:graphic>
          <a:graphicData uri="http://schemas.openxmlformats.org/drawingml/2006/table">
            <a:tbl>
              <a:tblPr>
                <a:tableStyleId>{5C22544A-7EE6-4342-B048-85BDC9FD1C3A}</a:tableStyleId>
              </a:tblPr>
              <a:tblGrid>
                <a:gridCol w="2211022">
                  <a:extLst>
                    <a:ext uri="{9D8B030D-6E8A-4147-A177-3AD203B41FA5}">
                      <a16:colId xmlns:a16="http://schemas.microsoft.com/office/drawing/2014/main" val="20000"/>
                    </a:ext>
                  </a:extLst>
                </a:gridCol>
                <a:gridCol w="5195602">
                  <a:extLst>
                    <a:ext uri="{9D8B030D-6E8A-4147-A177-3AD203B41FA5}">
                      <a16:colId xmlns:a16="http://schemas.microsoft.com/office/drawing/2014/main" val="20001"/>
                    </a:ext>
                  </a:extLst>
                </a:gridCol>
              </a:tblGrid>
              <a:tr h="403859">
                <a:tc>
                  <a:txBody>
                    <a:bodyPr/>
                    <a:lstStyle/>
                    <a:p>
                      <a:r>
                        <a:rPr lang="en-US" dirty="0"/>
                        <a:t>Date Ratified</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dirty="0">
                          <a:latin typeface="+mn-lt"/>
                        </a:rPr>
                        <a:t>2006</a:t>
                      </a:r>
                    </a:p>
                  </a:txBody>
                  <a:tcPr marL="182880" marR="182880" marT="91440" marB="91440"/>
                </a:tc>
                <a:extLst>
                  <a:ext uri="{0D108BD9-81ED-4DB2-BD59-A6C34878D82A}">
                    <a16:rowId xmlns:a16="http://schemas.microsoft.com/office/drawing/2014/main" val="10000"/>
                  </a:ext>
                </a:extLst>
              </a:tr>
              <a:tr h="403859">
                <a:tc>
                  <a:txBody>
                    <a:bodyPr/>
                    <a:lstStyle/>
                    <a:p>
                      <a:r>
                        <a:rPr lang="en-US" dirty="0"/>
                        <a:t>When to use</a:t>
                      </a:r>
                      <a:r>
                        <a:rPr lang="en-US" baseline="0" dirty="0"/>
                        <a:t> it</a:t>
                      </a:r>
                      <a:endParaRPr lang="en-US"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dirty="0">
                          <a:latin typeface="+mn-lt"/>
                        </a:rPr>
                        <a:t>Web Sign-In</a:t>
                      </a:r>
                      <a:r>
                        <a:rPr lang="en-US" sz="1800" b="1" baseline="0" dirty="0">
                          <a:latin typeface="+mn-lt"/>
                        </a:rPr>
                        <a:t> scenarios</a:t>
                      </a:r>
                      <a:endParaRPr lang="en-US" sz="1800" b="1" dirty="0">
                        <a:latin typeface="+mn-lt"/>
                      </a:endParaRPr>
                    </a:p>
                  </a:txBody>
                  <a:tcPr marL="182880" marR="182880" marT="91440" marB="91440"/>
                </a:tc>
                <a:extLst>
                  <a:ext uri="{0D108BD9-81ED-4DB2-BD59-A6C34878D82A}">
                    <a16:rowId xmlns:a16="http://schemas.microsoft.com/office/drawing/2014/main" val="10001"/>
                  </a:ext>
                </a:extLst>
              </a:tr>
              <a:tr h="403859">
                <a:tc>
                  <a:txBody>
                    <a:bodyPr/>
                    <a:lstStyle/>
                    <a:p>
                      <a:endParaRPr lang="en-US"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dirty="0">
                          <a:latin typeface="+mn-lt"/>
                        </a:rPr>
                        <a:t>.NET Web Apps</a:t>
                      </a:r>
                    </a:p>
                  </a:txBody>
                  <a:tcPr marL="182880" marR="182880" marT="91440" marB="91440"/>
                </a:tc>
                <a:extLst>
                  <a:ext uri="{0D108BD9-81ED-4DB2-BD59-A6C34878D82A}">
                    <a16:rowId xmlns:a16="http://schemas.microsoft.com/office/drawing/2014/main" val="10002"/>
                  </a:ext>
                </a:extLst>
              </a:tr>
              <a:tr h="403859">
                <a:tc>
                  <a:txBody>
                    <a:bodyPr/>
                    <a:lstStyle/>
                    <a:p>
                      <a:r>
                        <a:rPr lang="en-US" dirty="0"/>
                        <a:t>Token Format</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dirty="0">
                          <a:latin typeface="+mn-lt"/>
                        </a:rPr>
                        <a:t>Agnostic – i.e.</a:t>
                      </a:r>
                      <a:r>
                        <a:rPr lang="en-US" sz="1800" b="1" baseline="0" dirty="0">
                          <a:latin typeface="+mn-lt"/>
                        </a:rPr>
                        <a:t> </a:t>
                      </a:r>
                      <a:r>
                        <a:rPr lang="en-US" sz="1800" b="1" dirty="0">
                          <a:latin typeface="+mn-lt"/>
                        </a:rPr>
                        <a:t>SAML,</a:t>
                      </a:r>
                      <a:r>
                        <a:rPr lang="en-US" sz="1800" b="1" baseline="0" dirty="0">
                          <a:latin typeface="+mn-lt"/>
                        </a:rPr>
                        <a:t> JWT, etc…</a:t>
                      </a:r>
                      <a:endParaRPr lang="en-US" sz="1800" b="1" dirty="0">
                        <a:latin typeface="+mn-lt"/>
                      </a:endParaRPr>
                    </a:p>
                  </a:txBody>
                  <a:tcPr marL="182880" marR="182880" marT="91440" marB="91440"/>
                </a:tc>
                <a:extLst>
                  <a:ext uri="{0D108BD9-81ED-4DB2-BD59-A6C34878D82A}">
                    <a16:rowId xmlns:a16="http://schemas.microsoft.com/office/drawing/2014/main" val="10003"/>
                  </a:ext>
                </a:extLst>
              </a:tr>
              <a:tr h="403859">
                <a:tc>
                  <a:txBody>
                    <a:bodyPr/>
                    <a:lstStyle/>
                    <a:p>
                      <a:r>
                        <a:rPr lang="en-US" dirty="0"/>
                        <a:t>AD FS Support</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dirty="0">
                          <a:latin typeface="+mn-lt"/>
                        </a:rPr>
                        <a:t>Yes – All versions</a:t>
                      </a:r>
                    </a:p>
                  </a:txBody>
                  <a:tcPr marL="182880" marR="182880" marT="91440" marB="91440"/>
                </a:tc>
                <a:extLst>
                  <a:ext uri="{0D108BD9-81ED-4DB2-BD59-A6C34878D82A}">
                    <a16:rowId xmlns:a16="http://schemas.microsoft.com/office/drawing/2014/main" val="10004"/>
                  </a:ext>
                </a:extLst>
              </a:tr>
              <a:tr h="403859">
                <a:tc>
                  <a:txBody>
                    <a:bodyPr/>
                    <a:lstStyle/>
                    <a:p>
                      <a:r>
                        <a:rPr lang="en-US" dirty="0"/>
                        <a:t>Azure AD Support</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dirty="0">
                          <a:latin typeface="+mn-lt"/>
                        </a:rPr>
                        <a:t>Yes</a:t>
                      </a:r>
                    </a:p>
                  </a:txBody>
                  <a:tcPr marL="182880" marR="182880" marT="91440" marB="91440"/>
                </a:tc>
                <a:extLst>
                  <a:ext uri="{0D108BD9-81ED-4DB2-BD59-A6C34878D82A}">
                    <a16:rowId xmlns:a16="http://schemas.microsoft.com/office/drawing/2014/main" val="10005"/>
                  </a:ext>
                </a:extLst>
              </a:tr>
              <a:tr h="403859">
                <a:tc>
                  <a:txBody>
                    <a:bodyPr/>
                    <a:lstStyle/>
                    <a:p>
                      <a:endParaRPr lang="en-US" dirty="0"/>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b="1" dirty="0">
                        <a:latin typeface="+mn-lt"/>
                      </a:endParaRPr>
                    </a:p>
                  </a:txBody>
                  <a:tcPr marL="182880" marR="182880" marT="91440" marB="91440"/>
                </a:tc>
                <a:extLst>
                  <a:ext uri="{0D108BD9-81ED-4DB2-BD59-A6C34878D82A}">
                    <a16:rowId xmlns:a16="http://schemas.microsoft.com/office/drawing/2014/main" val="925623325"/>
                  </a:ext>
                </a:extLst>
              </a:tr>
              <a:tr h="403859">
                <a:tc>
                  <a:txBody>
                    <a:bodyPr/>
                    <a:lstStyle/>
                    <a:p>
                      <a:r>
                        <a:rPr lang="en-US" dirty="0"/>
                        <a:t>Main specs link</a:t>
                      </a:r>
                    </a:p>
                  </a:txBody>
                  <a:tcPr marL="182880" marR="182880" marT="91440" marB="9144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0" dirty="0">
                          <a:latin typeface="+mn-lt"/>
                          <a:hlinkClick r:id="rId4"/>
                        </a:rPr>
                        <a:t>http://specs.xmlsoap.org/ws/2006/12/federation/</a:t>
                      </a:r>
                      <a:endParaRPr lang="en-US" sz="1600" b="0" dirty="0">
                        <a:latin typeface="+mn-lt"/>
                      </a:endParaRPr>
                    </a:p>
                    <a:p>
                      <a:pPr marL="0" marR="0" indent="0" algn="l" defTabSz="932742" rtl="0" eaLnBrk="1" fontAlgn="auto" latinLnBrk="0" hangingPunct="1">
                        <a:lnSpc>
                          <a:spcPct val="100000"/>
                        </a:lnSpc>
                        <a:spcBef>
                          <a:spcPts val="0"/>
                        </a:spcBef>
                        <a:spcAft>
                          <a:spcPts val="0"/>
                        </a:spcAft>
                        <a:buClrTx/>
                        <a:buSzTx/>
                        <a:buFontTx/>
                        <a:buNone/>
                        <a:tabLst/>
                        <a:defRPr/>
                      </a:pPr>
                      <a:r>
                        <a:rPr lang="en-US" sz="1600" b="0" dirty="0">
                          <a:latin typeface="+mn-lt"/>
                          <a:hlinkClick r:id="rId5"/>
                        </a:rPr>
                        <a:t>http://specs.xmlsoap.org/ws/2006/12/federation/ws-federation.pdf</a:t>
                      </a:r>
                      <a:r>
                        <a:rPr lang="en-US" sz="1600" b="0" dirty="0">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hlinkClick r:id="rId6"/>
                        </a:rPr>
                        <a:t>https://aka.ms/Azure/Protocols</a:t>
                      </a:r>
                      <a:r>
                        <a:rPr lang="en-US" sz="1600" b="0" kern="1200" dirty="0">
                          <a:solidFill>
                            <a:schemeClr val="dk1"/>
                          </a:solidFill>
                          <a:effectLst/>
                          <a:latin typeface="+mn-lt"/>
                          <a:ea typeface="+mn-ea"/>
                          <a:cs typeface="+mn-cs"/>
                        </a:rPr>
                        <a:t> </a:t>
                      </a:r>
                      <a:endParaRPr lang="en-US" sz="1600" b="0" dirty="0">
                        <a:latin typeface="+mn-lt"/>
                      </a:endParaRPr>
                    </a:p>
                  </a:txBody>
                  <a:tcPr marL="182880" marR="182880" marT="91440" marB="91440"/>
                </a:tc>
                <a:extLst>
                  <a:ext uri="{0D108BD9-81ED-4DB2-BD59-A6C34878D82A}">
                    <a16:rowId xmlns:a16="http://schemas.microsoft.com/office/drawing/2014/main" val="3284955523"/>
                  </a:ext>
                </a:extLst>
              </a:tr>
            </a:tbl>
          </a:graphicData>
        </a:graphic>
      </p:graphicFrame>
    </p:spTree>
    <p:extLst>
      <p:ext uri="{BB962C8B-B14F-4D97-AF65-F5344CB8AC3E}">
        <p14:creationId xmlns:p14="http://schemas.microsoft.com/office/powerpoint/2010/main" val="29993678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CE0A0-13AA-4093-A7EF-DD42FC0E2E5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25</a:t>
            </a:fld>
            <a:endParaRPr lang="en-US" dirty="0"/>
          </a:p>
        </p:txBody>
      </p:sp>
      <p:sp>
        <p:nvSpPr>
          <p:cNvPr id="3" name="Text Placeholder 2">
            <a:extLst>
              <a:ext uri="{FF2B5EF4-FFF2-40B4-BE49-F238E27FC236}">
                <a16:creationId xmlns:a16="http://schemas.microsoft.com/office/drawing/2014/main" id="{8D963197-CA86-4163-A63D-B735506740C5}"/>
              </a:ext>
            </a:extLst>
          </p:cNvPr>
          <p:cNvSpPr>
            <a:spLocks noGrp="1"/>
          </p:cNvSpPr>
          <p:nvPr>
            <p:ph type="body" sz="quarter" idx="13"/>
          </p:nvPr>
        </p:nvSpPr>
        <p:spPr/>
        <p:txBody>
          <a:bodyPr/>
          <a:lstStyle/>
          <a:p>
            <a:r>
              <a:rPr lang="fr-FR" dirty="0" err="1"/>
              <a:t>Token</a:t>
            </a:r>
            <a:r>
              <a:rPr lang="fr-FR" dirty="0"/>
              <a:t> Format : </a:t>
            </a:r>
            <a:r>
              <a:rPr lang="fr-FR" dirty="0" err="1"/>
              <a:t>Different</a:t>
            </a:r>
            <a:r>
              <a:rPr lang="fr-FR" dirty="0"/>
              <a:t> </a:t>
            </a:r>
            <a:r>
              <a:rPr lang="fr-FR" dirty="0" err="1"/>
              <a:t>Flavors</a:t>
            </a:r>
            <a:r>
              <a:rPr lang="fr-FR" dirty="0"/>
              <a:t> of </a:t>
            </a:r>
            <a:r>
              <a:rPr lang="fr-FR" dirty="0" err="1"/>
              <a:t>Tokens</a:t>
            </a:r>
            <a:endParaRPr lang="fr-FR" dirty="0"/>
          </a:p>
        </p:txBody>
      </p:sp>
      <p:sp>
        <p:nvSpPr>
          <p:cNvPr id="5" name="Rectangle 4">
            <a:extLst>
              <a:ext uri="{FF2B5EF4-FFF2-40B4-BE49-F238E27FC236}">
                <a16:creationId xmlns:a16="http://schemas.microsoft.com/office/drawing/2014/main" id="{6F13C75A-ECC5-422D-84D1-3580EF3917D6}"/>
              </a:ext>
            </a:extLst>
          </p:cNvPr>
          <p:cNvSpPr/>
          <p:nvPr/>
        </p:nvSpPr>
        <p:spPr>
          <a:xfrm>
            <a:off x="457580" y="1713703"/>
            <a:ext cx="6216650" cy="4801314"/>
          </a:xfrm>
          <a:prstGeom prst="rect">
            <a:avLst/>
          </a:prstGeom>
        </p:spPr>
        <p:txBody>
          <a:bodyPr>
            <a:spAutoFit/>
          </a:bodyPr>
          <a:lstStyle/>
          <a:p>
            <a:pPr marL="285750" indent="-285750" algn="l">
              <a:buFont typeface="Wingdings" panose="05000000000000000000" pitchFamily="2" charset="2"/>
              <a:buChar char="§"/>
            </a:pPr>
            <a:r>
              <a:rPr lang="fr-FR" sz="1800" b="1" dirty="0"/>
              <a:t>SAML – Security Assertion Markup </a:t>
            </a:r>
            <a:r>
              <a:rPr lang="fr-FR" sz="1800" b="1" dirty="0" err="1"/>
              <a:t>Language</a:t>
            </a:r>
            <a:endParaRPr lang="fr-FR" sz="1800" b="1" dirty="0"/>
          </a:p>
          <a:p>
            <a:pPr marL="825475" lvl="1" indent="-285750" algn="l">
              <a:buFont typeface="Wingdings" panose="05000000000000000000" pitchFamily="2" charset="2"/>
              <a:buChar char="§"/>
            </a:pPr>
            <a:r>
              <a:rPr lang="fr-FR" sz="1800" dirty="0"/>
              <a:t>XML-</a:t>
            </a:r>
            <a:r>
              <a:rPr lang="fr-FR" sz="1800" dirty="0" err="1"/>
              <a:t>based</a:t>
            </a:r>
            <a:endParaRPr lang="fr-FR" sz="1800" dirty="0"/>
          </a:p>
          <a:p>
            <a:pPr marL="825475" lvl="1" indent="-285750" algn="l">
              <a:buFont typeface="Wingdings" panose="05000000000000000000" pitchFamily="2" charset="2"/>
              <a:buChar char="§"/>
            </a:pPr>
            <a:r>
              <a:rPr lang="fr-FR" sz="1800" dirty="0"/>
              <a:t>Very descriptive </a:t>
            </a:r>
            <a:r>
              <a:rPr lang="fr-FR" sz="1800" dirty="0" err="1"/>
              <a:t>metadata</a:t>
            </a:r>
            <a:br>
              <a:rPr lang="fr-FR" sz="1800" dirty="0"/>
            </a:br>
            <a:endParaRPr lang="fr-FR" sz="1800" dirty="0"/>
          </a:p>
          <a:p>
            <a:pPr marL="285750" indent="-285750" algn="l">
              <a:buFont typeface="Wingdings" panose="05000000000000000000" pitchFamily="2" charset="2"/>
              <a:buChar char="§"/>
            </a:pPr>
            <a:r>
              <a:rPr lang="fr-FR" sz="1800" b="1" dirty="0"/>
              <a:t>JWT – JSON Web </a:t>
            </a:r>
            <a:r>
              <a:rPr lang="fr-FR" sz="1800" b="1" dirty="0" err="1"/>
              <a:t>Token</a:t>
            </a:r>
            <a:endParaRPr lang="fr-FR" sz="1800" b="1" dirty="0"/>
          </a:p>
          <a:p>
            <a:pPr marL="825475" lvl="1" indent="-285750" algn="l">
              <a:buFont typeface="Wingdings" panose="05000000000000000000" pitchFamily="2" charset="2"/>
              <a:buChar char="§"/>
            </a:pPr>
            <a:r>
              <a:rPr lang="fr-FR" sz="1800" dirty="0"/>
              <a:t>More </a:t>
            </a:r>
            <a:r>
              <a:rPr lang="fr-FR" sz="1800" dirty="0" err="1"/>
              <a:t>easily</a:t>
            </a:r>
            <a:r>
              <a:rPr lang="fr-FR" sz="1800" dirty="0"/>
              <a:t> </a:t>
            </a:r>
            <a:r>
              <a:rPr lang="fr-FR" sz="1800" dirty="0" err="1"/>
              <a:t>human</a:t>
            </a:r>
            <a:r>
              <a:rPr lang="fr-FR" sz="1800" dirty="0"/>
              <a:t> </a:t>
            </a:r>
            <a:r>
              <a:rPr lang="fr-FR" sz="1800" dirty="0" err="1"/>
              <a:t>readable</a:t>
            </a:r>
            <a:endParaRPr lang="fr-FR" sz="1800" dirty="0"/>
          </a:p>
          <a:p>
            <a:pPr marL="825475" lvl="1" indent="-285750" algn="l">
              <a:buFont typeface="Wingdings" panose="05000000000000000000" pitchFamily="2" charset="2"/>
              <a:buChar char="§"/>
            </a:pPr>
            <a:r>
              <a:rPr lang="fr-FR" sz="1800" dirty="0" err="1"/>
              <a:t>Smaller</a:t>
            </a:r>
            <a:r>
              <a:rPr lang="fr-FR" sz="1800" dirty="0"/>
              <a:t> </a:t>
            </a:r>
            <a:r>
              <a:rPr lang="fr-FR" sz="1800" dirty="0" err="1"/>
              <a:t>token</a:t>
            </a:r>
            <a:r>
              <a:rPr lang="fr-FR" sz="1800" dirty="0"/>
              <a:t> size</a:t>
            </a:r>
            <a:br>
              <a:rPr lang="fr-FR" sz="1800" dirty="0"/>
            </a:br>
            <a:endParaRPr lang="fr-FR" sz="1800" dirty="0"/>
          </a:p>
          <a:p>
            <a:pPr marL="285750" indent="-285750" algn="l">
              <a:buFont typeface="Wingdings" panose="05000000000000000000" pitchFamily="2" charset="2"/>
              <a:buChar char="§"/>
            </a:pPr>
            <a:r>
              <a:rPr lang="fr-FR" sz="1800" b="1" dirty="0"/>
              <a:t>SWT – Simple Web </a:t>
            </a:r>
            <a:r>
              <a:rPr lang="fr-FR" sz="1800" b="1" dirty="0" err="1"/>
              <a:t>Token</a:t>
            </a:r>
            <a:endParaRPr lang="fr-FR" sz="1800" b="1" dirty="0"/>
          </a:p>
          <a:p>
            <a:pPr marL="825475" lvl="1" indent="-285750" algn="l">
              <a:buFont typeface="Wingdings" panose="05000000000000000000" pitchFamily="2" charset="2"/>
              <a:buChar char="§"/>
            </a:pPr>
            <a:r>
              <a:rPr lang="fr-FR" sz="1800" dirty="0" err="1"/>
              <a:t>Form-encoded</a:t>
            </a:r>
            <a:r>
              <a:rPr lang="fr-FR" sz="1800" dirty="0"/>
              <a:t> </a:t>
            </a:r>
            <a:r>
              <a:rPr lang="fr-FR" sz="1800" dirty="0" err="1"/>
              <a:t>attribute</a:t>
            </a:r>
            <a:r>
              <a:rPr lang="fr-FR" sz="1800" dirty="0"/>
              <a:t>/value pairs</a:t>
            </a:r>
          </a:p>
          <a:p>
            <a:pPr marL="825475" lvl="1" indent="-285750" algn="l">
              <a:buFont typeface="Wingdings" panose="05000000000000000000" pitchFamily="2" charset="2"/>
              <a:buChar char="§"/>
            </a:pPr>
            <a:r>
              <a:rPr lang="fr-FR" sz="1800" dirty="0"/>
              <a:t>Not </a:t>
            </a:r>
            <a:r>
              <a:rPr lang="fr-FR" sz="1800" dirty="0" err="1"/>
              <a:t>very</a:t>
            </a:r>
            <a:r>
              <a:rPr lang="fr-FR" sz="1800" dirty="0"/>
              <a:t> </a:t>
            </a:r>
            <a:r>
              <a:rPr lang="fr-FR" sz="1800" dirty="0" err="1"/>
              <a:t>common</a:t>
            </a:r>
            <a:br>
              <a:rPr lang="fr-FR" sz="1800" dirty="0"/>
            </a:br>
            <a:endParaRPr lang="fr-FR" sz="1800" dirty="0"/>
          </a:p>
          <a:p>
            <a:pPr marL="285750" indent="-285750" algn="l">
              <a:buFont typeface="Wingdings" panose="05000000000000000000" pitchFamily="2" charset="2"/>
              <a:buChar char="§"/>
            </a:pPr>
            <a:r>
              <a:rPr lang="fr-FR" sz="1800" b="1" dirty="0"/>
              <a:t>Kerberos</a:t>
            </a:r>
            <a:br>
              <a:rPr lang="fr-FR" sz="1800" dirty="0"/>
            </a:br>
            <a:endParaRPr lang="fr-FR" sz="1800" dirty="0"/>
          </a:p>
          <a:p>
            <a:pPr marL="285750" indent="-285750" algn="l">
              <a:buFont typeface="Wingdings" panose="05000000000000000000" pitchFamily="2" charset="2"/>
              <a:buChar char="§"/>
            </a:pPr>
            <a:r>
              <a:rPr lang="fr-FR" sz="1800" b="1" dirty="0" err="1"/>
              <a:t>Some</a:t>
            </a:r>
            <a:r>
              <a:rPr lang="fr-FR" sz="1800" b="1" dirty="0"/>
              <a:t> </a:t>
            </a:r>
            <a:r>
              <a:rPr lang="fr-FR" sz="1800" b="1" dirty="0" err="1"/>
              <a:t>protocols</a:t>
            </a:r>
            <a:r>
              <a:rPr lang="fr-FR" sz="1800" b="1" dirty="0"/>
              <a:t> are </a:t>
            </a:r>
            <a:r>
              <a:rPr lang="fr-FR" sz="1800" b="1" dirty="0" err="1"/>
              <a:t>Token</a:t>
            </a:r>
            <a:r>
              <a:rPr lang="fr-FR" sz="1800" b="1" dirty="0"/>
              <a:t> </a:t>
            </a:r>
            <a:r>
              <a:rPr lang="fr-FR" sz="1800" b="1" dirty="0" err="1"/>
              <a:t>Agnostic</a:t>
            </a:r>
            <a:endParaRPr lang="fr-FR" sz="1800" b="1" dirty="0"/>
          </a:p>
          <a:p>
            <a:pPr marL="825475" lvl="1" indent="-285750" algn="l">
              <a:buFont typeface="Wingdings" panose="05000000000000000000" pitchFamily="2" charset="2"/>
              <a:buChar char="§"/>
            </a:pPr>
            <a:r>
              <a:rPr lang="fr-FR" sz="1800" dirty="0" err="1"/>
              <a:t>Some</a:t>
            </a:r>
            <a:r>
              <a:rPr lang="fr-FR" sz="1800" dirty="0"/>
              <a:t> </a:t>
            </a:r>
            <a:r>
              <a:rPr lang="fr-FR" sz="1800" dirty="0" err="1"/>
              <a:t>identity</a:t>
            </a:r>
            <a:r>
              <a:rPr lang="fr-FR" sz="1800" dirty="0"/>
              <a:t> </a:t>
            </a:r>
            <a:r>
              <a:rPr lang="fr-FR" sz="1800" dirty="0" err="1"/>
              <a:t>protocols</a:t>
            </a:r>
            <a:r>
              <a:rPr lang="fr-FR" sz="1800" dirty="0"/>
              <a:t> are </a:t>
            </a:r>
            <a:r>
              <a:rPr lang="fr-FR" sz="1800" dirty="0" err="1"/>
              <a:t>token</a:t>
            </a:r>
            <a:r>
              <a:rPr lang="fr-FR" sz="1800" dirty="0"/>
              <a:t> </a:t>
            </a:r>
            <a:r>
              <a:rPr lang="fr-FR" sz="1800" dirty="0" err="1"/>
              <a:t>agnostic</a:t>
            </a:r>
            <a:endParaRPr lang="fr-FR" sz="1800" dirty="0"/>
          </a:p>
          <a:p>
            <a:pPr marL="825475" lvl="1" indent="-285750" algn="l">
              <a:buFont typeface="Wingdings" panose="05000000000000000000" pitchFamily="2" charset="2"/>
              <a:buChar char="§"/>
            </a:pPr>
            <a:r>
              <a:rPr lang="en-US" sz="1800" dirty="0"/>
              <a:t>You can use whatever you want for a token</a:t>
            </a:r>
            <a:endParaRPr lang="fr-FR" sz="1800" dirty="0"/>
          </a:p>
        </p:txBody>
      </p:sp>
      <p:pic>
        <p:nvPicPr>
          <p:cNvPr id="6" name="Picture 5">
            <a:extLst>
              <a:ext uri="{FF2B5EF4-FFF2-40B4-BE49-F238E27FC236}">
                <a16:creationId xmlns:a16="http://schemas.microsoft.com/office/drawing/2014/main" id="{C2F90744-758E-435C-B316-CF72A65B1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729" y="2506667"/>
            <a:ext cx="2371725" cy="1304925"/>
          </a:xfrm>
          <a:prstGeom prst="rect">
            <a:avLst/>
          </a:prstGeom>
        </p:spPr>
      </p:pic>
      <p:pic>
        <p:nvPicPr>
          <p:cNvPr id="7" name="Picture 6">
            <a:extLst>
              <a:ext uri="{FF2B5EF4-FFF2-40B4-BE49-F238E27FC236}">
                <a16:creationId xmlns:a16="http://schemas.microsoft.com/office/drawing/2014/main" id="{F24C49EA-BEC2-4B23-998D-452486116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529" y="3040067"/>
            <a:ext cx="2337541" cy="2337541"/>
          </a:xfrm>
          <a:prstGeom prst="rect">
            <a:avLst/>
          </a:prstGeom>
        </p:spPr>
      </p:pic>
    </p:spTree>
    <p:extLst>
      <p:ext uri="{BB962C8B-B14F-4D97-AF65-F5344CB8AC3E}">
        <p14:creationId xmlns:p14="http://schemas.microsoft.com/office/powerpoint/2010/main" val="31753825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79115-C1BD-4851-BF3B-99ADD76CE7E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26</a:t>
            </a:fld>
            <a:endParaRPr lang="en-US" dirty="0"/>
          </a:p>
        </p:txBody>
      </p:sp>
      <p:sp>
        <p:nvSpPr>
          <p:cNvPr id="3" name="Text Placeholder 2">
            <a:extLst>
              <a:ext uri="{FF2B5EF4-FFF2-40B4-BE49-F238E27FC236}">
                <a16:creationId xmlns:a16="http://schemas.microsoft.com/office/drawing/2014/main" id="{BA6406EC-7F8B-4049-BA75-BD64D27EB26C}"/>
              </a:ext>
            </a:extLst>
          </p:cNvPr>
          <p:cNvSpPr>
            <a:spLocks noGrp="1"/>
          </p:cNvSpPr>
          <p:nvPr>
            <p:ph type="body" sz="quarter" idx="13"/>
          </p:nvPr>
        </p:nvSpPr>
        <p:spPr/>
        <p:txBody>
          <a:bodyPr/>
          <a:lstStyle/>
          <a:p>
            <a:r>
              <a:rPr lang="fr-FR" dirty="0"/>
              <a:t>Example of SAML </a:t>
            </a:r>
            <a:r>
              <a:rPr lang="fr-FR" dirty="0" err="1"/>
              <a:t>Token</a:t>
            </a:r>
            <a:endParaRPr lang="fr-FR" dirty="0"/>
          </a:p>
          <a:p>
            <a:endParaRPr lang="fr-FR" dirty="0"/>
          </a:p>
        </p:txBody>
      </p:sp>
      <p:pic>
        <p:nvPicPr>
          <p:cNvPr id="19" name="Picture 18">
            <a:extLst>
              <a:ext uri="{FF2B5EF4-FFF2-40B4-BE49-F238E27FC236}">
                <a16:creationId xmlns:a16="http://schemas.microsoft.com/office/drawing/2014/main" id="{9DCC1244-972A-47E6-BA26-6AEA0A43EFCD}"/>
              </a:ext>
            </a:extLst>
          </p:cNvPr>
          <p:cNvPicPr>
            <a:picLocks noChangeAspect="1"/>
          </p:cNvPicPr>
          <p:nvPr/>
        </p:nvPicPr>
        <p:blipFill>
          <a:blip r:embed="rId2"/>
          <a:stretch>
            <a:fillRect/>
          </a:stretch>
        </p:blipFill>
        <p:spPr>
          <a:xfrm>
            <a:off x="522770" y="1722260"/>
            <a:ext cx="7315200" cy="5158245"/>
          </a:xfrm>
          <a:prstGeom prst="rect">
            <a:avLst/>
          </a:prstGeom>
        </p:spPr>
      </p:pic>
      <p:sp>
        <p:nvSpPr>
          <p:cNvPr id="20" name="TextBox 19">
            <a:extLst>
              <a:ext uri="{FF2B5EF4-FFF2-40B4-BE49-F238E27FC236}">
                <a16:creationId xmlns:a16="http://schemas.microsoft.com/office/drawing/2014/main" id="{10231E60-98E6-44DE-A82B-01F41B2E1DC4}"/>
              </a:ext>
            </a:extLst>
          </p:cNvPr>
          <p:cNvSpPr txBox="1"/>
          <p:nvPr/>
        </p:nvSpPr>
        <p:spPr>
          <a:xfrm>
            <a:off x="9768370" y="1699854"/>
            <a:ext cx="1930400" cy="338554"/>
          </a:xfrm>
          <a:prstGeom prst="rect">
            <a:avLst/>
          </a:prstGeom>
          <a:noFill/>
        </p:spPr>
        <p:txBody>
          <a:bodyPr wrap="square" rtlCol="0">
            <a:spAutoFit/>
          </a:bodyPr>
          <a:lstStyle/>
          <a:p>
            <a:pPr algn="l" defTabSz="609585" fontAlgn="auto"/>
            <a:r>
              <a:rPr lang="en-US" sz="1600">
                <a:solidFill>
                  <a:srgbClr val="000000">
                    <a:lumMod val="75000"/>
                    <a:lumOff val="25000"/>
                  </a:srgbClr>
                </a:solidFill>
                <a:ea typeface="Segoe UI" pitchFamily="34" charset="0"/>
                <a:cs typeface="Segoe UI" pitchFamily="34" charset="0"/>
              </a:rPr>
              <a:t>SAML Version</a:t>
            </a:r>
          </a:p>
        </p:txBody>
      </p:sp>
      <p:cxnSp>
        <p:nvCxnSpPr>
          <p:cNvPr id="21" name="Straight Arrow Connector 20">
            <a:extLst>
              <a:ext uri="{FF2B5EF4-FFF2-40B4-BE49-F238E27FC236}">
                <a16:creationId xmlns:a16="http://schemas.microsoft.com/office/drawing/2014/main" id="{8BF90A50-BB4D-4A10-9951-1438AEDAA64D}"/>
              </a:ext>
            </a:extLst>
          </p:cNvPr>
          <p:cNvCxnSpPr>
            <a:stCxn id="20" idx="1"/>
          </p:cNvCxnSpPr>
          <p:nvPr/>
        </p:nvCxnSpPr>
        <p:spPr>
          <a:xfrm flipH="1">
            <a:off x="7837970" y="1869131"/>
            <a:ext cx="1930400" cy="35910"/>
          </a:xfrm>
          <a:prstGeom prst="straightConnector1">
            <a:avLst/>
          </a:prstGeom>
          <a:noFill/>
          <a:ln w="12700" cap="flat" cmpd="sng" algn="ctr">
            <a:solidFill>
              <a:srgbClr val="000000">
                <a:lumMod val="85000"/>
                <a:lumOff val="15000"/>
              </a:srgbClr>
            </a:solidFill>
            <a:prstDash val="sysDot"/>
            <a:tailEnd type="triangle"/>
          </a:ln>
          <a:effectLst>
            <a:outerShdw blurRad="40000" dist="20000" dir="5400000" rotWithShape="0">
              <a:srgbClr val="000000">
                <a:alpha val="38000"/>
              </a:srgbClr>
            </a:outerShdw>
          </a:effectLst>
        </p:spPr>
      </p:cxnSp>
      <p:sp>
        <p:nvSpPr>
          <p:cNvPr id="22" name="TextBox 21">
            <a:extLst>
              <a:ext uri="{FF2B5EF4-FFF2-40B4-BE49-F238E27FC236}">
                <a16:creationId xmlns:a16="http://schemas.microsoft.com/office/drawing/2014/main" id="{779CAA3F-9178-4D44-831F-6B58BD4C442C}"/>
              </a:ext>
            </a:extLst>
          </p:cNvPr>
          <p:cNvSpPr txBox="1"/>
          <p:nvPr/>
        </p:nvSpPr>
        <p:spPr>
          <a:xfrm>
            <a:off x="8496918" y="1989186"/>
            <a:ext cx="1930400" cy="338554"/>
          </a:xfrm>
          <a:prstGeom prst="rect">
            <a:avLst/>
          </a:prstGeom>
          <a:noFill/>
        </p:spPr>
        <p:txBody>
          <a:bodyPr wrap="square" rtlCol="0">
            <a:spAutoFit/>
          </a:bodyPr>
          <a:lstStyle/>
          <a:p>
            <a:pPr algn="l" defTabSz="609585" fontAlgn="auto"/>
            <a:r>
              <a:rPr lang="en-US" sz="1600">
                <a:solidFill>
                  <a:srgbClr val="000000">
                    <a:lumMod val="75000"/>
                    <a:lumOff val="25000"/>
                  </a:srgbClr>
                </a:solidFill>
                <a:ea typeface="Segoe UI" pitchFamily="34" charset="0"/>
                <a:cs typeface="Segoe UI" pitchFamily="34" charset="0"/>
              </a:rPr>
              <a:t>Issuer</a:t>
            </a:r>
          </a:p>
        </p:txBody>
      </p:sp>
      <p:cxnSp>
        <p:nvCxnSpPr>
          <p:cNvPr id="23" name="Straight Arrow Connector 22">
            <a:extLst>
              <a:ext uri="{FF2B5EF4-FFF2-40B4-BE49-F238E27FC236}">
                <a16:creationId xmlns:a16="http://schemas.microsoft.com/office/drawing/2014/main" id="{963EE570-F2E2-42CF-A0DF-8302C3CAE899}"/>
              </a:ext>
            </a:extLst>
          </p:cNvPr>
          <p:cNvCxnSpPr>
            <a:stCxn id="22" idx="1"/>
          </p:cNvCxnSpPr>
          <p:nvPr/>
        </p:nvCxnSpPr>
        <p:spPr>
          <a:xfrm flipH="1">
            <a:off x="6566518" y="2158463"/>
            <a:ext cx="1930400" cy="35910"/>
          </a:xfrm>
          <a:prstGeom prst="straightConnector1">
            <a:avLst/>
          </a:prstGeom>
          <a:noFill/>
          <a:ln w="12700" cap="flat" cmpd="sng" algn="ctr">
            <a:solidFill>
              <a:srgbClr val="000000">
                <a:lumMod val="85000"/>
                <a:lumOff val="15000"/>
              </a:srgbClr>
            </a:solidFill>
            <a:prstDash val="sysDot"/>
            <a:tailEnd type="triangle"/>
          </a:ln>
          <a:effectLst>
            <a:outerShdw blurRad="40000" dist="20000" dir="5400000" rotWithShape="0">
              <a:srgbClr val="000000">
                <a:alpha val="38000"/>
              </a:srgbClr>
            </a:outerShdw>
          </a:effectLst>
        </p:spPr>
      </p:cxnSp>
      <p:sp>
        <p:nvSpPr>
          <p:cNvPr id="24" name="TextBox 23">
            <a:extLst>
              <a:ext uri="{FF2B5EF4-FFF2-40B4-BE49-F238E27FC236}">
                <a16:creationId xmlns:a16="http://schemas.microsoft.com/office/drawing/2014/main" id="{31B22879-0D11-4C03-A87C-95262FD18FFA}"/>
              </a:ext>
            </a:extLst>
          </p:cNvPr>
          <p:cNvSpPr txBox="1"/>
          <p:nvPr/>
        </p:nvSpPr>
        <p:spPr>
          <a:xfrm>
            <a:off x="8803170" y="2454664"/>
            <a:ext cx="1930400" cy="338554"/>
          </a:xfrm>
          <a:prstGeom prst="rect">
            <a:avLst/>
          </a:prstGeom>
          <a:noFill/>
        </p:spPr>
        <p:txBody>
          <a:bodyPr wrap="square" rtlCol="0">
            <a:spAutoFit/>
          </a:bodyPr>
          <a:lstStyle/>
          <a:p>
            <a:pPr algn="l" defTabSz="609585" fontAlgn="auto"/>
            <a:r>
              <a:rPr lang="en-US" sz="1600">
                <a:solidFill>
                  <a:srgbClr val="000000">
                    <a:lumMod val="75000"/>
                    <a:lumOff val="25000"/>
                  </a:srgbClr>
                </a:solidFill>
                <a:ea typeface="Segoe UI" pitchFamily="34" charset="0"/>
                <a:cs typeface="Segoe UI" pitchFamily="34" charset="0"/>
              </a:rPr>
              <a:t>Validity Period</a:t>
            </a:r>
          </a:p>
        </p:txBody>
      </p:sp>
      <p:cxnSp>
        <p:nvCxnSpPr>
          <p:cNvPr id="25" name="Straight Arrow Connector 24">
            <a:extLst>
              <a:ext uri="{FF2B5EF4-FFF2-40B4-BE49-F238E27FC236}">
                <a16:creationId xmlns:a16="http://schemas.microsoft.com/office/drawing/2014/main" id="{9C0E68EE-01DF-4FB5-B4BE-FA7234DA10D9}"/>
              </a:ext>
            </a:extLst>
          </p:cNvPr>
          <p:cNvCxnSpPr>
            <a:stCxn id="24" idx="1"/>
          </p:cNvCxnSpPr>
          <p:nvPr/>
        </p:nvCxnSpPr>
        <p:spPr>
          <a:xfrm flipH="1">
            <a:off x="6872770" y="2623941"/>
            <a:ext cx="1930400" cy="35909"/>
          </a:xfrm>
          <a:prstGeom prst="straightConnector1">
            <a:avLst/>
          </a:prstGeom>
          <a:noFill/>
          <a:ln w="12700" cap="flat" cmpd="sng" algn="ctr">
            <a:solidFill>
              <a:srgbClr val="000000">
                <a:lumMod val="85000"/>
                <a:lumOff val="15000"/>
              </a:srgbClr>
            </a:solidFill>
            <a:prstDash val="sysDot"/>
            <a:tailEnd type="triangle"/>
          </a:ln>
          <a:effectLst>
            <a:outerShdw blurRad="40000" dist="20000" dir="5400000" rotWithShape="0">
              <a:srgbClr val="000000">
                <a:alpha val="38000"/>
              </a:srgbClr>
            </a:outerShdw>
          </a:effectLst>
        </p:spPr>
      </p:cxnSp>
      <p:sp>
        <p:nvSpPr>
          <p:cNvPr id="26" name="TextBox 25">
            <a:extLst>
              <a:ext uri="{FF2B5EF4-FFF2-40B4-BE49-F238E27FC236}">
                <a16:creationId xmlns:a16="http://schemas.microsoft.com/office/drawing/2014/main" id="{E9BBDC4A-4CF7-497A-BB78-34EAF088DAD8}"/>
              </a:ext>
            </a:extLst>
          </p:cNvPr>
          <p:cNvSpPr txBox="1"/>
          <p:nvPr/>
        </p:nvSpPr>
        <p:spPr>
          <a:xfrm>
            <a:off x="8041170" y="2920141"/>
            <a:ext cx="1930400" cy="338554"/>
          </a:xfrm>
          <a:prstGeom prst="rect">
            <a:avLst/>
          </a:prstGeom>
          <a:noFill/>
        </p:spPr>
        <p:txBody>
          <a:bodyPr wrap="square" rtlCol="0">
            <a:spAutoFit/>
          </a:bodyPr>
          <a:lstStyle/>
          <a:p>
            <a:pPr algn="l" defTabSz="609585" fontAlgn="auto"/>
            <a:r>
              <a:rPr lang="en-US" sz="1600">
                <a:solidFill>
                  <a:srgbClr val="000000">
                    <a:lumMod val="75000"/>
                    <a:lumOff val="25000"/>
                  </a:srgbClr>
                </a:solidFill>
                <a:ea typeface="Segoe UI" pitchFamily="34" charset="0"/>
                <a:cs typeface="Segoe UI" pitchFamily="34" charset="0"/>
              </a:rPr>
              <a:t>Where to use it</a:t>
            </a:r>
          </a:p>
        </p:txBody>
      </p:sp>
      <p:cxnSp>
        <p:nvCxnSpPr>
          <p:cNvPr id="27" name="Straight Arrow Connector 26">
            <a:extLst>
              <a:ext uri="{FF2B5EF4-FFF2-40B4-BE49-F238E27FC236}">
                <a16:creationId xmlns:a16="http://schemas.microsoft.com/office/drawing/2014/main" id="{5A9DE765-D538-49D9-BC57-D6A116EA9458}"/>
              </a:ext>
            </a:extLst>
          </p:cNvPr>
          <p:cNvCxnSpPr>
            <a:stCxn id="26" idx="1"/>
          </p:cNvCxnSpPr>
          <p:nvPr/>
        </p:nvCxnSpPr>
        <p:spPr>
          <a:xfrm flipH="1">
            <a:off x="6110770" y="3089418"/>
            <a:ext cx="1930400" cy="35909"/>
          </a:xfrm>
          <a:prstGeom prst="straightConnector1">
            <a:avLst/>
          </a:prstGeom>
          <a:noFill/>
          <a:ln w="12700" cap="flat" cmpd="sng" algn="ctr">
            <a:solidFill>
              <a:srgbClr val="000000">
                <a:lumMod val="85000"/>
                <a:lumOff val="15000"/>
              </a:srgbClr>
            </a:solidFill>
            <a:prstDash val="sysDot"/>
            <a:tailEnd type="triangle"/>
          </a:ln>
          <a:effectLst>
            <a:outerShdw blurRad="40000" dist="20000" dir="5400000" rotWithShape="0">
              <a:srgbClr val="000000">
                <a:alpha val="38000"/>
              </a:srgbClr>
            </a:outerShdw>
          </a:effectLst>
        </p:spPr>
      </p:cxnSp>
      <p:sp>
        <p:nvSpPr>
          <p:cNvPr id="28" name="TextBox 27">
            <a:extLst>
              <a:ext uri="{FF2B5EF4-FFF2-40B4-BE49-F238E27FC236}">
                <a16:creationId xmlns:a16="http://schemas.microsoft.com/office/drawing/2014/main" id="{0455CF37-4B41-4E26-A0A7-42625AA1569A}"/>
              </a:ext>
            </a:extLst>
          </p:cNvPr>
          <p:cNvSpPr txBox="1"/>
          <p:nvPr/>
        </p:nvSpPr>
        <p:spPr>
          <a:xfrm>
            <a:off x="9957055" y="4690618"/>
            <a:ext cx="1930400" cy="338554"/>
          </a:xfrm>
          <a:prstGeom prst="rect">
            <a:avLst/>
          </a:prstGeom>
          <a:noFill/>
        </p:spPr>
        <p:txBody>
          <a:bodyPr wrap="square" rtlCol="0">
            <a:spAutoFit/>
          </a:bodyPr>
          <a:lstStyle/>
          <a:p>
            <a:pPr algn="l" defTabSz="609585" fontAlgn="auto"/>
            <a:r>
              <a:rPr lang="en-US" sz="1600">
                <a:solidFill>
                  <a:srgbClr val="000000">
                    <a:lumMod val="75000"/>
                    <a:lumOff val="25000"/>
                  </a:srgbClr>
                </a:solidFill>
                <a:ea typeface="Segoe UI" pitchFamily="34" charset="0"/>
                <a:cs typeface="Segoe UI" pitchFamily="34" charset="0"/>
              </a:rPr>
              <a:t>Attributes</a:t>
            </a:r>
          </a:p>
        </p:txBody>
      </p:sp>
      <p:cxnSp>
        <p:nvCxnSpPr>
          <p:cNvPr id="29" name="Straight Arrow Connector 28">
            <a:extLst>
              <a:ext uri="{FF2B5EF4-FFF2-40B4-BE49-F238E27FC236}">
                <a16:creationId xmlns:a16="http://schemas.microsoft.com/office/drawing/2014/main" id="{274BE48F-8D79-4F17-B9AE-C06E8F443E4F}"/>
              </a:ext>
            </a:extLst>
          </p:cNvPr>
          <p:cNvCxnSpPr>
            <a:stCxn id="28" idx="1"/>
          </p:cNvCxnSpPr>
          <p:nvPr/>
        </p:nvCxnSpPr>
        <p:spPr>
          <a:xfrm flipH="1">
            <a:off x="8803171" y="4859895"/>
            <a:ext cx="1153884" cy="35912"/>
          </a:xfrm>
          <a:prstGeom prst="straightConnector1">
            <a:avLst/>
          </a:prstGeom>
          <a:noFill/>
          <a:ln w="12700" cap="flat" cmpd="sng" algn="ctr">
            <a:solidFill>
              <a:srgbClr val="000000">
                <a:lumMod val="85000"/>
                <a:lumOff val="15000"/>
              </a:srgbClr>
            </a:solidFill>
            <a:prstDash val="sysDot"/>
            <a:tailEnd type="triangle"/>
          </a:ln>
          <a:effectLst>
            <a:outerShdw blurRad="40000" dist="20000" dir="5400000" rotWithShape="0">
              <a:srgbClr val="000000">
                <a:alpha val="38000"/>
              </a:srgbClr>
            </a:outerShdw>
          </a:effectLst>
        </p:spPr>
      </p:cxnSp>
      <p:cxnSp>
        <p:nvCxnSpPr>
          <p:cNvPr id="30" name="Straight Connector 29">
            <a:extLst>
              <a:ext uri="{FF2B5EF4-FFF2-40B4-BE49-F238E27FC236}">
                <a16:creationId xmlns:a16="http://schemas.microsoft.com/office/drawing/2014/main" id="{5C1F3189-DC2A-454D-8DFB-0E8F83F42EC2}"/>
              </a:ext>
            </a:extLst>
          </p:cNvPr>
          <p:cNvCxnSpPr/>
          <p:nvPr/>
        </p:nvCxnSpPr>
        <p:spPr>
          <a:xfrm>
            <a:off x="8345970" y="4642546"/>
            <a:ext cx="457200" cy="0"/>
          </a:xfrm>
          <a:prstGeom prst="line">
            <a:avLst/>
          </a:prstGeom>
          <a:noFill/>
          <a:ln w="25400" cap="flat" cmpd="sng" algn="ctr">
            <a:solidFill>
              <a:srgbClr val="262626"/>
            </a:solidFill>
            <a:prstDash val="sysDot"/>
          </a:ln>
          <a:effectLst>
            <a:outerShdw blurRad="40000" dist="20000" dir="5400000" rotWithShape="0">
              <a:srgbClr val="000000">
                <a:alpha val="38000"/>
              </a:srgbClr>
            </a:outerShdw>
          </a:effectLst>
        </p:spPr>
      </p:cxnSp>
      <p:cxnSp>
        <p:nvCxnSpPr>
          <p:cNvPr id="31" name="Straight Connector 30">
            <a:extLst>
              <a:ext uri="{FF2B5EF4-FFF2-40B4-BE49-F238E27FC236}">
                <a16:creationId xmlns:a16="http://schemas.microsoft.com/office/drawing/2014/main" id="{7622F722-80B2-429D-AB1E-993328F5CD85}"/>
              </a:ext>
            </a:extLst>
          </p:cNvPr>
          <p:cNvCxnSpPr/>
          <p:nvPr/>
        </p:nvCxnSpPr>
        <p:spPr>
          <a:xfrm>
            <a:off x="8803170" y="4642547"/>
            <a:ext cx="0" cy="1698932"/>
          </a:xfrm>
          <a:prstGeom prst="line">
            <a:avLst/>
          </a:prstGeom>
          <a:noFill/>
          <a:ln w="25400" cap="flat" cmpd="sng" algn="ctr">
            <a:solidFill>
              <a:srgbClr val="262626"/>
            </a:solidFill>
            <a:prstDash val="sysDot"/>
          </a:ln>
          <a:effectLst>
            <a:outerShdw blurRad="40000" dist="20000" dir="5400000" rotWithShape="0">
              <a:srgbClr val="000000">
                <a:alpha val="38000"/>
              </a:srgbClr>
            </a:outerShdw>
          </a:effectLst>
        </p:spPr>
      </p:cxnSp>
      <p:cxnSp>
        <p:nvCxnSpPr>
          <p:cNvPr id="32" name="Straight Connector 31">
            <a:extLst>
              <a:ext uri="{FF2B5EF4-FFF2-40B4-BE49-F238E27FC236}">
                <a16:creationId xmlns:a16="http://schemas.microsoft.com/office/drawing/2014/main" id="{DF2D5D3C-7D8D-49B0-8A56-809A6A514F73}"/>
              </a:ext>
            </a:extLst>
          </p:cNvPr>
          <p:cNvCxnSpPr/>
          <p:nvPr/>
        </p:nvCxnSpPr>
        <p:spPr>
          <a:xfrm flipH="1">
            <a:off x="8345970" y="6341478"/>
            <a:ext cx="457200" cy="0"/>
          </a:xfrm>
          <a:prstGeom prst="line">
            <a:avLst/>
          </a:prstGeom>
          <a:noFill/>
          <a:ln w="25400" cap="flat" cmpd="sng" algn="ctr">
            <a:solidFill>
              <a:srgbClr val="262626"/>
            </a:solidFill>
            <a:prstDash val="sysDot"/>
          </a:ln>
          <a:effectLst>
            <a:outerShdw blurRad="40000" dist="20000" dir="5400000" rotWithShape="0">
              <a:srgbClr val="000000">
                <a:alpha val="38000"/>
              </a:srgbClr>
            </a:outerShdw>
          </a:effectLst>
        </p:spPr>
      </p:cxnSp>
      <p:sp>
        <p:nvSpPr>
          <p:cNvPr id="33" name="Rectangle 32">
            <a:extLst>
              <a:ext uri="{FF2B5EF4-FFF2-40B4-BE49-F238E27FC236}">
                <a16:creationId xmlns:a16="http://schemas.microsoft.com/office/drawing/2014/main" id="{23215594-DD40-4B77-AA37-6DB7891E4F0A}"/>
              </a:ext>
            </a:extLst>
          </p:cNvPr>
          <p:cNvSpPr/>
          <p:nvPr/>
        </p:nvSpPr>
        <p:spPr bwMode="auto">
          <a:xfrm>
            <a:off x="9879042" y="5339860"/>
            <a:ext cx="1709057" cy="1445921"/>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51583" tIns="0" rIns="152112" bIns="182600" numCol="1" spcCol="0" rtlCol="0" fromWordArt="0" anchor="b" anchorCtr="0" forceAA="0" compatLnSpc="1">
            <a:prstTxWarp prst="textNoShape">
              <a:avLst/>
            </a:prstTxWarp>
            <a:noAutofit/>
          </a:bodyPr>
          <a:lstStyle/>
          <a:p>
            <a:pPr marL="0" marR="0" lvl="0" indent="0" algn="l" defTabSz="91288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FEFEF"/>
                </a:solidFill>
                <a:effectLst/>
                <a:uLnTx/>
                <a:uFillTx/>
                <a:latin typeface="Segoe UI"/>
                <a:ea typeface="Segoe UI" pitchFamily="34" charset="0"/>
                <a:cs typeface="Segoe UI" pitchFamily="34" charset="0"/>
              </a:rPr>
              <a:t>Other elements like signature and auth form also listed</a:t>
            </a:r>
          </a:p>
        </p:txBody>
      </p:sp>
    </p:spTree>
    <p:extLst>
      <p:ext uri="{BB962C8B-B14F-4D97-AF65-F5344CB8AC3E}">
        <p14:creationId xmlns:p14="http://schemas.microsoft.com/office/powerpoint/2010/main" val="24441526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CCAD17-D045-44B9-A18B-16FA084F112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27</a:t>
            </a:fld>
            <a:endParaRPr lang="en-US" dirty="0"/>
          </a:p>
        </p:txBody>
      </p:sp>
      <p:sp>
        <p:nvSpPr>
          <p:cNvPr id="3" name="Text Placeholder 2">
            <a:extLst>
              <a:ext uri="{FF2B5EF4-FFF2-40B4-BE49-F238E27FC236}">
                <a16:creationId xmlns:a16="http://schemas.microsoft.com/office/drawing/2014/main" id="{F7B65F11-2B1F-485E-AAC3-2DD98115FA24}"/>
              </a:ext>
            </a:extLst>
          </p:cNvPr>
          <p:cNvSpPr>
            <a:spLocks noGrp="1"/>
          </p:cNvSpPr>
          <p:nvPr>
            <p:ph type="body" sz="quarter" idx="13"/>
          </p:nvPr>
        </p:nvSpPr>
        <p:spPr/>
        <p:txBody>
          <a:bodyPr/>
          <a:lstStyle/>
          <a:p>
            <a:r>
              <a:rPr lang="fr-FR" dirty="0" err="1"/>
              <a:t>Anatomy</a:t>
            </a:r>
            <a:r>
              <a:rPr lang="fr-FR" dirty="0"/>
              <a:t> of JWT </a:t>
            </a:r>
            <a:r>
              <a:rPr lang="fr-FR" dirty="0" err="1"/>
              <a:t>Tokens</a:t>
            </a:r>
            <a:endParaRPr lang="fr-FR" dirty="0"/>
          </a:p>
        </p:txBody>
      </p:sp>
      <p:sp>
        <p:nvSpPr>
          <p:cNvPr id="6" name="Rectangle 6">
            <a:extLst>
              <a:ext uri="{FF2B5EF4-FFF2-40B4-BE49-F238E27FC236}">
                <a16:creationId xmlns:a16="http://schemas.microsoft.com/office/drawing/2014/main" id="{A77D2F6F-09F8-44E1-A814-A37362045BF7}"/>
              </a:ext>
            </a:extLst>
          </p:cNvPr>
          <p:cNvSpPr>
            <a:spLocks noChangeArrowheads="1"/>
          </p:cNvSpPr>
          <p:nvPr/>
        </p:nvSpPr>
        <p:spPr bwMode="auto">
          <a:xfrm>
            <a:off x="1280531" y="1737819"/>
            <a:ext cx="4165600" cy="4851400"/>
          </a:xfrm>
          <a:prstGeom prst="rect">
            <a:avLst/>
          </a:prstGeom>
          <a:solidFill>
            <a:srgbClr val="FFFFFF">
              <a:lumMod val="50000"/>
            </a:srgbClr>
          </a:solidFill>
          <a:ln w="9525">
            <a:noFill/>
            <a:miter lim="800000"/>
            <a:headEnd/>
            <a:tailEnd/>
          </a:ln>
        </p:spPr>
        <p:txBody>
          <a:bodyPr lIns="274320" tIns="265176" rIns="274320" bIns="37744" anchor="t"/>
          <a:lstStyle/>
          <a:p>
            <a:pPr marL="285750" marR="0" lvl="0" indent="-285750" algn="l" defTabSz="609585" eaLnBrk="1" fontAlgn="auto" latinLnBrk="0" hangingPunct="1">
              <a:lnSpc>
                <a:spcPct val="120000"/>
              </a:lnSpc>
              <a:spcBef>
                <a:spcPts val="0"/>
              </a:spcBef>
              <a:spcAft>
                <a:spcPts val="0"/>
              </a:spcAft>
              <a:buClrTx/>
              <a:buSzTx/>
              <a:buFont typeface="Arial"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JWT = JSON Web Token</a:t>
            </a:r>
          </a:p>
          <a:p>
            <a:pPr marL="285750" marR="0" lvl="0" indent="-285750" algn="l" defTabSz="609585" eaLnBrk="1" fontAlgn="auto" latinLnBrk="0" hangingPunct="1">
              <a:lnSpc>
                <a:spcPct val="120000"/>
              </a:lnSpc>
              <a:spcBef>
                <a:spcPts val="0"/>
              </a:spcBef>
              <a:spcAft>
                <a:spcPts val="0"/>
              </a:spcAft>
              <a:buClrTx/>
              <a:buSzTx/>
              <a:buFont typeface="Arial"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Uses JSON to represent claims</a:t>
            </a:r>
          </a:p>
          <a:p>
            <a:pPr marL="285750" marR="0" lvl="0" indent="-285750" algn="l" defTabSz="609585" eaLnBrk="1" fontAlgn="auto" latinLnBrk="0" hangingPunct="1">
              <a:lnSpc>
                <a:spcPct val="120000"/>
              </a:lnSpc>
              <a:spcBef>
                <a:spcPts val="0"/>
              </a:spcBef>
              <a:spcAft>
                <a:spcPts val="0"/>
              </a:spcAft>
              <a:buClrTx/>
              <a:buSzTx/>
              <a:buFont typeface="Arial"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Designed for compactness</a:t>
            </a:r>
          </a:p>
          <a:p>
            <a:pPr marL="742950" marR="0" lvl="1" indent="-285750" algn="l" defTabSz="609585" eaLnBrk="1" fontAlgn="auto" latinLnBrk="0" hangingPunct="1">
              <a:lnSpc>
                <a:spcPct val="120000"/>
              </a:lnSpc>
              <a:spcBef>
                <a:spcPts val="0"/>
              </a:spcBef>
              <a:spcAft>
                <a:spcPts val="0"/>
              </a:spcAft>
              <a:buClrTx/>
              <a:buSzTx/>
              <a:buFont typeface="Courier New" pitchFamily="49" charset="0"/>
              <a:buChar char="o"/>
              <a:tabLst/>
              <a:defRPr/>
            </a:pPr>
            <a:r>
              <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rPr>
              <a:t>Easily transportable over HTTP</a:t>
            </a:r>
          </a:p>
          <a:p>
            <a:pPr marL="1295379" marR="0" lvl="2" indent="-228594" algn="l" defTabSz="609585"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ea typeface="Segoe UI" pitchFamily="34" charset="0"/>
                <a:cs typeface="Segoe UI" pitchFamily="34" charset="0"/>
              </a:rPr>
              <a:t>Query String Parameters</a:t>
            </a:r>
          </a:p>
          <a:p>
            <a:pPr marL="1295379" marR="0" lvl="2" indent="-228594" algn="l" defTabSz="609585"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FFFFFF"/>
                </a:solidFill>
                <a:effectLst/>
                <a:uLnTx/>
                <a:uFillTx/>
                <a:ea typeface="Segoe UI" pitchFamily="34" charset="0"/>
                <a:cs typeface="Segoe UI" pitchFamily="34" charset="0"/>
              </a:rPr>
              <a:t>HTTP Headers</a:t>
            </a:r>
          </a:p>
          <a:p>
            <a:pPr marL="285750" marR="0" lvl="0" indent="-285750" algn="l" defTabSz="609585" eaLnBrk="1" fontAlgn="auto" latinLnBrk="0" hangingPunct="1">
              <a:lnSpc>
                <a:spcPct val="120000"/>
              </a:lnSpc>
              <a:spcBef>
                <a:spcPts val="0"/>
              </a:spcBef>
              <a:spcAft>
                <a:spcPts val="0"/>
              </a:spcAft>
              <a:buClrTx/>
              <a:buSzTx/>
              <a:buFont typeface="Arial"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Not a replacement for SAML</a:t>
            </a:r>
          </a:p>
          <a:p>
            <a:pPr marL="742950" marR="0" lvl="1" indent="-285750" algn="l" defTabSz="609585" eaLnBrk="1" fontAlgn="auto" latinLnBrk="0" hangingPunct="1">
              <a:lnSpc>
                <a:spcPct val="120000"/>
              </a:lnSpc>
              <a:spcBef>
                <a:spcPts val="0"/>
              </a:spcBef>
              <a:spcAft>
                <a:spcPts val="0"/>
              </a:spcAft>
              <a:buClrTx/>
              <a:buSzTx/>
              <a:buFont typeface="Courier New" pitchFamily="49" charset="0"/>
              <a:buChar char="o"/>
              <a:tabLst/>
              <a:defRPr/>
            </a:pPr>
            <a:r>
              <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rPr>
              <a:t>JWT is less expensive (size and complexity)</a:t>
            </a:r>
          </a:p>
          <a:p>
            <a:pPr marL="742950" marR="0" lvl="1" indent="-285750" algn="l" defTabSz="609585" eaLnBrk="1" fontAlgn="auto" latinLnBrk="0" hangingPunct="1">
              <a:lnSpc>
                <a:spcPct val="120000"/>
              </a:lnSpc>
              <a:spcBef>
                <a:spcPts val="0"/>
              </a:spcBef>
              <a:spcAft>
                <a:spcPts val="0"/>
              </a:spcAft>
              <a:buClrTx/>
              <a:buSzTx/>
              <a:buFont typeface="Courier New" pitchFamily="49" charset="0"/>
              <a:buChar char="o"/>
              <a:tabLst/>
              <a:defRPr/>
            </a:pPr>
            <a:r>
              <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rPr>
              <a:t>Not as many options</a:t>
            </a:r>
          </a:p>
          <a:p>
            <a:pPr marL="285750" marR="0" lvl="0" indent="-285750" algn="l" defTabSz="609585" eaLnBrk="1" fontAlgn="auto" latinLnBrk="0" hangingPunct="1">
              <a:lnSpc>
                <a:spcPct val="120000"/>
              </a:lnSpc>
              <a:spcBef>
                <a:spcPts val="0"/>
              </a:spcBef>
              <a:spcAft>
                <a:spcPts val="0"/>
              </a:spcAft>
              <a:buClrTx/>
              <a:buSzTx/>
              <a:buFont typeface="Arial" pitchFamily="34" charset="0"/>
              <a:buChar char="•"/>
              <a:tabLst/>
              <a:defRPr/>
            </a:pPr>
            <a:r>
              <a:rPr kumimoji="0" lang="en-US" sz="1800" b="0" i="0" u="none" strike="noStrike" kern="0" cap="none" spc="0" normalizeH="0" baseline="0" noProof="0" dirty="0">
                <a:ln>
                  <a:noFill/>
                </a:ln>
                <a:solidFill>
                  <a:srgbClr val="FFFFFF"/>
                </a:solidFill>
                <a:effectLst/>
                <a:uLnTx/>
                <a:uFillTx/>
                <a:ea typeface="Segoe UI" pitchFamily="34" charset="0"/>
                <a:cs typeface="Segoe UI" pitchFamily="34" charset="0"/>
              </a:rPr>
              <a:t>Signing and Encryption</a:t>
            </a:r>
          </a:p>
          <a:p>
            <a:pPr marL="742950" marR="0" lvl="1" indent="-285750" algn="l" defTabSz="609585" eaLnBrk="1" fontAlgn="auto" latinLnBrk="0" hangingPunct="1">
              <a:lnSpc>
                <a:spcPct val="120000"/>
              </a:lnSpc>
              <a:spcBef>
                <a:spcPts val="0"/>
              </a:spcBef>
              <a:spcAft>
                <a:spcPts val="0"/>
              </a:spcAft>
              <a:buClrTx/>
              <a:buSzTx/>
              <a:buFont typeface="Courier New" pitchFamily="49" charset="0"/>
              <a:buChar char="o"/>
              <a:tabLst/>
              <a:defRPr/>
            </a:pPr>
            <a:r>
              <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rPr>
              <a:t>Defined in the header</a:t>
            </a:r>
          </a:p>
          <a:p>
            <a:pPr marL="742950" marR="0" lvl="1" indent="-285750" algn="l" defTabSz="609585" eaLnBrk="1" fontAlgn="auto" latinLnBrk="0" hangingPunct="1">
              <a:lnSpc>
                <a:spcPct val="120000"/>
              </a:lnSpc>
              <a:spcBef>
                <a:spcPts val="0"/>
              </a:spcBef>
              <a:spcAft>
                <a:spcPts val="0"/>
              </a:spcAft>
              <a:buClrTx/>
              <a:buSzTx/>
              <a:buFont typeface="Courier New" pitchFamily="49" charset="0"/>
              <a:buChar char="o"/>
              <a:tabLst/>
              <a:defRPr/>
            </a:pPr>
            <a:r>
              <a:rPr kumimoji="0" lang="en-US" sz="1400" b="0" i="0" u="none" strike="noStrike" kern="0" cap="none" spc="0" normalizeH="0" baseline="0" noProof="0" dirty="0">
                <a:ln>
                  <a:noFill/>
                </a:ln>
                <a:solidFill>
                  <a:srgbClr val="FFFFFF"/>
                </a:solidFill>
                <a:effectLst/>
                <a:uLnTx/>
                <a:uFillTx/>
                <a:ea typeface="Segoe UI" pitchFamily="34" charset="0"/>
                <a:cs typeface="Segoe UI" pitchFamily="34" charset="0"/>
              </a:rPr>
              <a:t>Not required (could be secured by transport)</a:t>
            </a:r>
          </a:p>
        </p:txBody>
      </p:sp>
      <p:sp>
        <p:nvSpPr>
          <p:cNvPr id="7" name="Content Placeholder 3">
            <a:extLst>
              <a:ext uri="{FF2B5EF4-FFF2-40B4-BE49-F238E27FC236}">
                <a16:creationId xmlns:a16="http://schemas.microsoft.com/office/drawing/2014/main" id="{42FA136B-B8FC-46C4-A0D9-8F0FD94C1828}"/>
              </a:ext>
            </a:extLst>
          </p:cNvPr>
          <p:cNvSpPr txBox="1">
            <a:spLocks/>
          </p:cNvSpPr>
          <p:nvPr/>
        </p:nvSpPr>
        <p:spPr>
          <a:xfrm>
            <a:off x="5999851" y="1734771"/>
            <a:ext cx="4593230" cy="4871417"/>
          </a:xfrm>
          <a:prstGeom prst="rect">
            <a:avLst/>
          </a:prstGeom>
        </p:spPr>
        <p:txBody>
          <a:bodyPr vert="horz" lIns="182880" tIns="137160" rIns="91440" bIns="45720" rtlCol="0">
            <a:noAutofit/>
          </a:bodyPr>
          <a:lstStyle>
            <a:lvl1pPr eaLnBrk="1" hangingPunct="1">
              <a:lnSpc>
                <a:spcPct val="120000"/>
              </a:lnSpc>
              <a:defRPr sz="1867" kern="800">
                <a:solidFill>
                  <a:schemeClr val="tx1"/>
                </a:solidFill>
                <a:latin typeface="+mn-lt"/>
                <a:cs typeface="Segoe UI Light"/>
              </a:defRPr>
            </a:lvl1pPr>
            <a:lvl2pPr eaLnBrk="1" hangingPunct="1">
              <a:lnSpc>
                <a:spcPct val="120000"/>
              </a:lnSpc>
              <a:defRPr sz="1867" kern="800">
                <a:solidFill>
                  <a:schemeClr val="tx1"/>
                </a:solidFill>
                <a:latin typeface="+mn-lt"/>
                <a:cs typeface="Segoe UI Light"/>
              </a:defRPr>
            </a:lvl2pPr>
            <a:lvl3pPr eaLnBrk="1" hangingPunct="1">
              <a:lnSpc>
                <a:spcPct val="120000"/>
              </a:lnSpc>
              <a:defRPr sz="1867" kern="800">
                <a:solidFill>
                  <a:schemeClr val="tx1"/>
                </a:solidFill>
                <a:latin typeface="+mn-lt"/>
                <a:cs typeface="Segoe UI Light"/>
              </a:defRPr>
            </a:lvl3pPr>
            <a:lvl4pPr eaLnBrk="1" hangingPunct="1">
              <a:lnSpc>
                <a:spcPct val="120000"/>
              </a:lnSpc>
              <a:defRPr sz="1867" kern="800">
                <a:solidFill>
                  <a:schemeClr val="tx1"/>
                </a:solidFill>
                <a:latin typeface="+mn-lt"/>
                <a:cs typeface="Segoe UI Light"/>
              </a:defRPr>
            </a:lvl4pPr>
            <a:lvl5pPr eaLnBrk="1" hangingPunct="1">
              <a:lnSpc>
                <a:spcPct val="120000"/>
              </a:lnSpc>
              <a:defRPr sz="1867" kern="800">
                <a:solidFill>
                  <a:schemeClr val="tx1"/>
                </a:solidFill>
                <a:latin typeface="+mn-lt"/>
                <a:cs typeface="Segoe UI Light"/>
              </a:defRPr>
            </a:lvl5p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000" b="1" i="0" u="none" strike="noStrike" kern="800" cap="none" spc="0" normalizeH="0" baseline="0" noProof="0" dirty="0" err="1">
                <a:ln>
                  <a:noFill/>
                </a:ln>
                <a:solidFill>
                  <a:srgbClr val="000000">
                    <a:lumMod val="85000"/>
                    <a:lumOff val="15000"/>
                  </a:srgbClr>
                </a:solidFill>
                <a:effectLst/>
                <a:uLnTx/>
                <a:uFillTx/>
                <a:latin typeface="Segoe UI" pitchFamily="34" charset="0"/>
                <a:ea typeface="Segoe UI" pitchFamily="34" charset="0"/>
                <a:cs typeface="Segoe UI" pitchFamily="34" charset="0"/>
              </a:rPr>
              <a:t>PlainText</a:t>
            </a:r>
            <a:r>
              <a:rPr kumimoji="0" lang="en-US" sz="2000" b="1" i="0" u="none" strike="noStrike" kern="800" cap="none" spc="0" normalizeH="0" baseline="0" noProof="0" dirty="0">
                <a:ln>
                  <a:noFill/>
                </a:ln>
                <a:solidFill>
                  <a:srgbClr val="000000">
                    <a:lumMod val="85000"/>
                    <a:lumOff val="15000"/>
                  </a:srgbClr>
                </a:solidFill>
                <a:effectLst/>
                <a:uLnTx/>
                <a:uFillTx/>
                <a:latin typeface="Segoe UI" pitchFamily="34" charset="0"/>
                <a:ea typeface="Segoe UI" pitchFamily="34" charset="0"/>
                <a:cs typeface="Segoe UI" pitchFamily="34" charset="0"/>
              </a:rPr>
              <a:t> JWT</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lumMod val="85000"/>
                    <a:lumOff val="15000"/>
                  </a:srgbClr>
                </a:solidFill>
                <a:effectLst/>
                <a:uLnTx/>
                <a:uFillTx/>
                <a:latin typeface="Segoe UI" pitchFamily="34" charset="0"/>
                <a:ea typeface="Segoe UI" pitchFamily="34" charset="0"/>
                <a:cs typeface="Segoe UI" pitchFamily="34" charset="0"/>
              </a:rPr>
              <a:t>{"</a:t>
            </a:r>
            <a:r>
              <a:rPr kumimoji="0" lang="en-US" sz="1800" b="0" i="0" u="none" strike="noStrike" kern="800" cap="none" spc="0" normalizeH="0" baseline="0" noProof="0" dirty="0" err="1">
                <a:ln>
                  <a:noFill/>
                </a:ln>
                <a:solidFill>
                  <a:srgbClr val="000000">
                    <a:lumMod val="85000"/>
                    <a:lumOff val="15000"/>
                  </a:srgbClr>
                </a:solidFill>
                <a:effectLst/>
                <a:uLnTx/>
                <a:uFillTx/>
                <a:latin typeface="Segoe UI" pitchFamily="34" charset="0"/>
                <a:ea typeface="Segoe UI" pitchFamily="34" charset="0"/>
                <a:cs typeface="Segoe UI" pitchFamily="34" charset="0"/>
              </a:rPr>
              <a:t>typ</a:t>
            </a:r>
            <a:r>
              <a:rPr kumimoji="0" lang="en-US" sz="1800" b="0" i="0" u="none" strike="noStrike" kern="800" cap="none" spc="0" normalizeH="0" baseline="0" noProof="0" dirty="0">
                <a:ln>
                  <a:noFill/>
                </a:ln>
                <a:solidFill>
                  <a:srgbClr val="000000">
                    <a:lumMod val="85000"/>
                    <a:lumOff val="15000"/>
                  </a:srgbClr>
                </a:solidFill>
                <a:effectLst/>
                <a:uLnTx/>
                <a:uFillTx/>
                <a:latin typeface="Segoe UI" pitchFamily="34" charset="0"/>
                <a:ea typeface="Segoe UI" pitchFamily="34" charset="0"/>
                <a:cs typeface="Segoe UI" pitchFamily="34" charset="0"/>
              </a:rPr>
              <a:t>":"JWT", "alg":"HS256"}.</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lumMod val="85000"/>
                    <a:lumOff val="15000"/>
                  </a:srgbClr>
                </a:solidFill>
                <a:effectLst/>
                <a:uLnTx/>
                <a:uFillTx/>
                <a:latin typeface="Segoe UI" pitchFamily="34" charset="0"/>
                <a:ea typeface="Segoe UI" pitchFamily="34" charset="0"/>
                <a:cs typeface="Segoe UI" pitchFamily="34" charset="0"/>
              </a:rPr>
              <a:t>{"</a:t>
            </a:r>
            <a:r>
              <a:rPr kumimoji="0" lang="en-US" sz="1800" b="0" i="0" u="none" strike="noStrike" kern="800" cap="none" spc="0" normalizeH="0" baseline="0" noProof="0" dirty="0" err="1">
                <a:ln>
                  <a:noFill/>
                </a:ln>
                <a:solidFill>
                  <a:srgbClr val="000000">
                    <a:lumMod val="85000"/>
                    <a:lumOff val="15000"/>
                  </a:srgbClr>
                </a:solidFill>
                <a:effectLst/>
                <a:uLnTx/>
                <a:uFillTx/>
                <a:latin typeface="Segoe UI" pitchFamily="34" charset="0"/>
                <a:ea typeface="Segoe UI" pitchFamily="34" charset="0"/>
                <a:cs typeface="Segoe UI" pitchFamily="34" charset="0"/>
              </a:rPr>
              <a:t>iss</a:t>
            </a:r>
            <a:r>
              <a:rPr kumimoji="0" lang="en-US" sz="1800" b="0" i="0" u="none" strike="noStrike" kern="800" cap="none" spc="0" normalizeH="0" baseline="0" noProof="0" dirty="0">
                <a:ln>
                  <a:noFill/>
                </a:ln>
                <a:solidFill>
                  <a:srgbClr val="000000">
                    <a:lumMod val="85000"/>
                    <a:lumOff val="15000"/>
                  </a:srgbClr>
                </a:solidFill>
                <a:effectLst/>
                <a:uLnTx/>
                <a:uFillTx/>
                <a:latin typeface="Segoe UI" pitchFamily="34" charset="0"/>
                <a:ea typeface="Segoe UI" pitchFamily="34" charset="0"/>
                <a:cs typeface="Segoe UI" pitchFamily="34" charset="0"/>
              </a:rPr>
              <a:t>":"joe", "exp":1300819380, "http://example.com/</a:t>
            </a:r>
            <a:r>
              <a:rPr kumimoji="0" lang="en-US" sz="1800" b="0" i="0" u="none" strike="noStrike" kern="800" cap="none" spc="0" normalizeH="0" baseline="0" noProof="0" dirty="0" err="1">
                <a:ln>
                  <a:noFill/>
                </a:ln>
                <a:solidFill>
                  <a:srgbClr val="000000">
                    <a:lumMod val="85000"/>
                    <a:lumOff val="15000"/>
                  </a:srgbClr>
                </a:solidFill>
                <a:effectLst/>
                <a:uLnTx/>
                <a:uFillTx/>
                <a:latin typeface="Segoe UI" pitchFamily="34" charset="0"/>
                <a:ea typeface="Segoe UI" pitchFamily="34" charset="0"/>
                <a:cs typeface="Segoe UI" pitchFamily="34" charset="0"/>
              </a:rPr>
              <a:t>is_root":true</a:t>
            </a:r>
            <a:r>
              <a:rPr kumimoji="0" lang="en-US" sz="1800" b="0" i="0" u="none" strike="noStrike" kern="800" cap="none" spc="0" normalizeH="0" baseline="0" noProof="0" dirty="0">
                <a:ln>
                  <a:noFill/>
                </a:ln>
                <a:solidFill>
                  <a:srgbClr val="000000">
                    <a:lumMod val="85000"/>
                    <a:lumOff val="15000"/>
                  </a:srgbClr>
                </a:solidFill>
                <a:effectLst/>
                <a:uLnTx/>
                <a:uFillTx/>
                <a:latin typeface="Segoe UI" pitchFamily="34" charset="0"/>
                <a:ea typeface="Segoe UI" pitchFamily="34" charset="0"/>
                <a:cs typeface="Segoe UI" pitchFamily="34" charset="0"/>
              </a:rPr>
              <a:t>}</a:t>
            </a:r>
          </a:p>
          <a:p>
            <a:pPr marL="0" marR="0" lvl="0" indent="0" defTabSz="914400" eaLnBrk="1" fontAlgn="auto" latinLnBrk="0" hangingPunct="1">
              <a:lnSpc>
                <a:spcPct val="120000"/>
              </a:lnSpc>
              <a:spcBef>
                <a:spcPts val="2400"/>
              </a:spcBef>
              <a:spcAft>
                <a:spcPts val="0"/>
              </a:spcAft>
              <a:buClrTx/>
              <a:buSzTx/>
              <a:buFontTx/>
              <a:buNone/>
              <a:tabLst/>
              <a:defRPr/>
            </a:pPr>
            <a:r>
              <a:rPr kumimoji="0" lang="en-US" sz="2000" b="1" i="0" u="none" strike="noStrike" kern="800" cap="none" spc="0" normalizeH="0" baseline="0" noProof="0" dirty="0">
                <a:ln>
                  <a:noFill/>
                </a:ln>
                <a:solidFill>
                  <a:srgbClr val="000000">
                    <a:lumMod val="85000"/>
                    <a:lumOff val="15000"/>
                  </a:srgbClr>
                </a:solidFill>
                <a:effectLst/>
                <a:uLnTx/>
                <a:uFillTx/>
                <a:latin typeface="Segoe UI" pitchFamily="34" charset="0"/>
                <a:ea typeface="Segoe UI" pitchFamily="34" charset="0"/>
                <a:cs typeface="Segoe UI" pitchFamily="34" charset="0"/>
              </a:rPr>
              <a:t>Signed and Encoded JWT</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lumMod val="85000"/>
                    <a:lumOff val="15000"/>
                  </a:srgbClr>
                </a:solidFill>
                <a:effectLst/>
                <a:uLnTx/>
                <a:uFillTx/>
                <a:latin typeface="Segoe UI" pitchFamily="34" charset="0"/>
                <a:ea typeface="Segoe UI" pitchFamily="34" charset="0"/>
                <a:cs typeface="Segoe UI" pitchFamily="34" charset="0"/>
              </a:rPr>
              <a:t>eyJ0eXAiOiJKV1QiLA0KICJhbGciOiJIUzI1NiJ9.   eyJpc3MiOiJqb2UiLA0KICJleHAiOjEzMDA4MTkzODAsDQogImh0dHA6Ly9leGFtcGxlLmNvbS9pc19yb290Ijp0cnVlfQ.</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lumMod val="85000"/>
                    <a:lumOff val="15000"/>
                  </a:srgbClr>
                </a:solidFill>
                <a:effectLst/>
                <a:uLnTx/>
                <a:uFillTx/>
                <a:latin typeface="Segoe UI" pitchFamily="34" charset="0"/>
                <a:ea typeface="Segoe UI" pitchFamily="34" charset="0"/>
                <a:cs typeface="Segoe UI" pitchFamily="34" charset="0"/>
              </a:rPr>
              <a:t>dBjftJeZ4CVP-mB92K27uhbUJU1p1r_wW1gFWFOEjXk</a:t>
            </a:r>
          </a:p>
        </p:txBody>
      </p:sp>
    </p:spTree>
    <p:extLst>
      <p:ext uri="{BB962C8B-B14F-4D97-AF65-F5344CB8AC3E}">
        <p14:creationId xmlns:p14="http://schemas.microsoft.com/office/powerpoint/2010/main" val="8394774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A2588-765B-4E6E-9EA0-EDE5446E558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28</a:t>
            </a:fld>
            <a:endParaRPr lang="en-US" dirty="0"/>
          </a:p>
        </p:txBody>
      </p:sp>
      <p:sp>
        <p:nvSpPr>
          <p:cNvPr id="3" name="Text Placeholder 2">
            <a:extLst>
              <a:ext uri="{FF2B5EF4-FFF2-40B4-BE49-F238E27FC236}">
                <a16:creationId xmlns:a16="http://schemas.microsoft.com/office/drawing/2014/main" id="{42FA705C-7649-4083-9CCE-9837E3E43104}"/>
              </a:ext>
            </a:extLst>
          </p:cNvPr>
          <p:cNvSpPr>
            <a:spLocks noGrp="1"/>
          </p:cNvSpPr>
          <p:nvPr>
            <p:ph type="body" sz="quarter" idx="13"/>
          </p:nvPr>
        </p:nvSpPr>
        <p:spPr/>
        <p:txBody>
          <a:bodyPr/>
          <a:lstStyle/>
          <a:p>
            <a:r>
              <a:rPr lang="fr-FR" dirty="0"/>
              <a:t>SAML </a:t>
            </a:r>
            <a:r>
              <a:rPr lang="fr-FR" dirty="0" err="1"/>
              <a:t>Token</a:t>
            </a:r>
            <a:r>
              <a:rPr lang="fr-FR" dirty="0"/>
              <a:t> vs JWT</a:t>
            </a:r>
          </a:p>
          <a:p>
            <a:endParaRPr lang="fr-FR" dirty="0"/>
          </a:p>
        </p:txBody>
      </p:sp>
      <p:pic>
        <p:nvPicPr>
          <p:cNvPr id="4" name="Picture 2">
            <a:extLst>
              <a:ext uri="{FF2B5EF4-FFF2-40B4-BE49-F238E27FC236}">
                <a16:creationId xmlns:a16="http://schemas.microsoft.com/office/drawing/2014/main" id="{FA17AB47-C5FB-4179-B039-911669127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0620"/>
            <a:ext cx="5534984" cy="4691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 name="Picture 4">
            <a:extLst>
              <a:ext uri="{FF2B5EF4-FFF2-40B4-BE49-F238E27FC236}">
                <a16:creationId xmlns:a16="http://schemas.microsoft.com/office/drawing/2014/main" id="{98C22944-FA54-495D-B3E5-4F7A6DBD3A19}"/>
              </a:ext>
            </a:extLst>
          </p:cNvPr>
          <p:cNvPicPr>
            <a:picLocks noChangeAspect="1"/>
          </p:cNvPicPr>
          <p:nvPr/>
        </p:nvPicPr>
        <p:blipFill rotWithShape="1">
          <a:blip r:embed="rId4"/>
          <a:srcRect r="21087"/>
          <a:stretch/>
        </p:blipFill>
        <p:spPr>
          <a:xfrm>
            <a:off x="6201204" y="2280620"/>
            <a:ext cx="5521867" cy="3248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C91AF2EF-721D-4568-90E6-324471B36312}"/>
              </a:ext>
            </a:extLst>
          </p:cNvPr>
          <p:cNvSpPr/>
          <p:nvPr/>
        </p:nvSpPr>
        <p:spPr bwMode="auto">
          <a:xfrm>
            <a:off x="304800" y="1624638"/>
            <a:ext cx="5534984" cy="50657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r>
              <a:rPr lang="en-US" sz="2000">
                <a:gradFill>
                  <a:gsLst>
                    <a:gs pos="0">
                      <a:srgbClr val="FFFFFF"/>
                    </a:gs>
                    <a:gs pos="100000">
                      <a:srgbClr val="FFFFFF"/>
                    </a:gs>
                  </a:gsLst>
                  <a:lin ang="5400000" scaled="0"/>
                </a:gradFill>
                <a:latin typeface="Segoe UI" pitchFamily="34" charset="0"/>
                <a:ea typeface="Segoe UI" pitchFamily="34" charset="0"/>
                <a:cs typeface="Segoe UI" pitchFamily="34" charset="0"/>
              </a:rPr>
              <a:t>SAML Assertion</a:t>
            </a:r>
          </a:p>
        </p:txBody>
      </p:sp>
      <p:sp>
        <p:nvSpPr>
          <p:cNvPr id="7" name="Rectangle 6">
            <a:extLst>
              <a:ext uri="{FF2B5EF4-FFF2-40B4-BE49-F238E27FC236}">
                <a16:creationId xmlns:a16="http://schemas.microsoft.com/office/drawing/2014/main" id="{1FD81152-45B5-40FE-BF8E-D243F0750DB0}"/>
              </a:ext>
            </a:extLst>
          </p:cNvPr>
          <p:cNvSpPr/>
          <p:nvPr/>
        </p:nvSpPr>
        <p:spPr bwMode="auto">
          <a:xfrm>
            <a:off x="6201204" y="1624638"/>
            <a:ext cx="5534984" cy="50657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r>
              <a:rPr lang="en-US" sz="2000">
                <a:gradFill>
                  <a:gsLst>
                    <a:gs pos="0">
                      <a:srgbClr val="FFFFFF"/>
                    </a:gs>
                    <a:gs pos="100000">
                      <a:srgbClr val="FFFFFF"/>
                    </a:gs>
                  </a:gsLst>
                  <a:lin ang="5400000" scaled="0"/>
                </a:gradFill>
                <a:latin typeface="Segoe UI" pitchFamily="34" charset="0"/>
                <a:ea typeface="Segoe UI" pitchFamily="34" charset="0"/>
                <a:cs typeface="Segoe UI" pitchFamily="34" charset="0"/>
              </a:rPr>
              <a:t>JSON Web Token</a:t>
            </a:r>
          </a:p>
        </p:txBody>
      </p:sp>
    </p:spTree>
    <p:extLst>
      <p:ext uri="{BB962C8B-B14F-4D97-AF65-F5344CB8AC3E}">
        <p14:creationId xmlns:p14="http://schemas.microsoft.com/office/powerpoint/2010/main" val="38969912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E36CFC-CB4C-4C0F-B182-06F4A56106F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a:t>
            </a:fld>
            <a:endParaRPr lang="en-US" dirty="0"/>
          </a:p>
        </p:txBody>
      </p:sp>
      <p:sp>
        <p:nvSpPr>
          <p:cNvPr id="3" name="Text Placeholder 2">
            <a:extLst>
              <a:ext uri="{FF2B5EF4-FFF2-40B4-BE49-F238E27FC236}">
                <a16:creationId xmlns:a16="http://schemas.microsoft.com/office/drawing/2014/main" id="{98C5851A-8F80-4972-8E43-CD5AA0675F02}"/>
              </a:ext>
            </a:extLst>
          </p:cNvPr>
          <p:cNvSpPr>
            <a:spLocks noGrp="1"/>
          </p:cNvSpPr>
          <p:nvPr>
            <p:ph type="body" sz="quarter" idx="13"/>
          </p:nvPr>
        </p:nvSpPr>
        <p:spPr/>
        <p:txBody>
          <a:bodyPr/>
          <a:lstStyle/>
          <a:p>
            <a:r>
              <a:rPr lang="fr-FR" dirty="0"/>
              <a:t>Azure AD : Web </a:t>
            </a:r>
            <a:r>
              <a:rPr lang="fr-FR" dirty="0" err="1"/>
              <a:t>Sign</a:t>
            </a:r>
            <a:r>
              <a:rPr lang="fr-FR" dirty="0"/>
              <a:t>-in </a:t>
            </a:r>
            <a:r>
              <a:rPr lang="fr-FR" dirty="0" err="1"/>
              <a:t>Protocols</a:t>
            </a:r>
            <a:endParaRPr lang="fr-FR" dirty="0"/>
          </a:p>
        </p:txBody>
      </p:sp>
      <p:sp>
        <p:nvSpPr>
          <p:cNvPr id="5" name="Rectangle 4">
            <a:extLst>
              <a:ext uri="{FF2B5EF4-FFF2-40B4-BE49-F238E27FC236}">
                <a16:creationId xmlns:a16="http://schemas.microsoft.com/office/drawing/2014/main" id="{72516FD6-4D5E-4976-A21E-9F907D6594D6}"/>
              </a:ext>
            </a:extLst>
          </p:cNvPr>
          <p:cNvSpPr/>
          <p:nvPr/>
        </p:nvSpPr>
        <p:spPr>
          <a:xfrm>
            <a:off x="823336" y="1577043"/>
            <a:ext cx="11172526" cy="5170646"/>
          </a:xfrm>
          <a:prstGeom prst="rect">
            <a:avLst/>
          </a:prstGeom>
        </p:spPr>
        <p:txBody>
          <a:bodyPr wrap="square">
            <a:spAutoFit/>
          </a:bodyPr>
          <a:lstStyle/>
          <a:p>
            <a:pPr marL="342900" indent="-342900" algn="l">
              <a:lnSpc>
                <a:spcPct val="100000"/>
              </a:lnSpc>
              <a:buFont typeface="Wingdings" panose="05000000000000000000" pitchFamily="2" charset="2"/>
              <a:buChar char="§"/>
            </a:pPr>
            <a:r>
              <a:rPr lang="en-US" sz="1800" dirty="0">
                <a:solidFill>
                  <a:srgbClr val="0078D7"/>
                </a:solidFill>
              </a:rPr>
              <a:t>OAuth 2.0</a:t>
            </a:r>
          </a:p>
          <a:p>
            <a:pPr marL="889413" lvl="2" indent="-349689" algn="l">
              <a:buFont typeface="Wingdings" panose="05000000000000000000" pitchFamily="2" charset="2"/>
              <a:buChar char="§"/>
            </a:pPr>
            <a:r>
              <a:rPr lang="en-US" sz="1600" dirty="0"/>
              <a:t>Authorizes access to Web Applications and </a:t>
            </a:r>
            <a:r>
              <a:rPr lang="en-US" sz="1600" dirty="0" err="1"/>
              <a:t>WebAPIs</a:t>
            </a:r>
            <a:endParaRPr lang="en-US" sz="1600" dirty="0"/>
          </a:p>
          <a:p>
            <a:pPr marL="889413" lvl="2" indent="-349689" algn="l">
              <a:buFont typeface="Wingdings" panose="05000000000000000000" pitchFamily="2" charset="2"/>
              <a:buChar char="§"/>
            </a:pPr>
            <a:r>
              <a:rPr lang="en-US" sz="1600" dirty="0"/>
              <a:t>Registering the application gives Application ID and enables it to receive</a:t>
            </a:r>
          </a:p>
          <a:p>
            <a:pPr marL="889413" lvl="2" indent="-349689" algn="l">
              <a:buFont typeface="Wingdings" panose="05000000000000000000" pitchFamily="2" charset="2"/>
              <a:buChar char="§"/>
            </a:pPr>
            <a:r>
              <a:rPr lang="en-US" sz="1600" dirty="0">
                <a:hlinkClick r:id="rId3"/>
              </a:rPr>
              <a:t>Read more</a:t>
            </a:r>
            <a:br>
              <a:rPr lang="en-US" sz="1600" dirty="0"/>
            </a:br>
            <a:endParaRPr lang="en-US" sz="1600" dirty="0"/>
          </a:p>
          <a:p>
            <a:pPr marL="342900" indent="-342900" algn="l">
              <a:lnSpc>
                <a:spcPct val="100000"/>
              </a:lnSpc>
              <a:buFont typeface="Wingdings" panose="05000000000000000000" pitchFamily="2" charset="2"/>
              <a:buChar char="§"/>
            </a:pPr>
            <a:r>
              <a:rPr lang="en-US" sz="1800" dirty="0">
                <a:solidFill>
                  <a:srgbClr val="0078D7"/>
                </a:solidFill>
              </a:rPr>
              <a:t>OpenID Connect</a:t>
            </a:r>
          </a:p>
          <a:p>
            <a:pPr marL="889413" lvl="2" indent="-349689" algn="l">
              <a:buFont typeface="Wingdings" panose="05000000000000000000" pitchFamily="2" charset="2"/>
              <a:buChar char="§"/>
            </a:pPr>
            <a:r>
              <a:rPr lang="en-US" sz="1600" dirty="0"/>
              <a:t>Simple identity layer </a:t>
            </a:r>
            <a:r>
              <a:rPr lang="en-US" sz="1600" b="1" dirty="0"/>
              <a:t>built on top of the OAuth 2.0 protocol</a:t>
            </a:r>
          </a:p>
          <a:p>
            <a:pPr marL="889413" lvl="2" indent="-349689" algn="l">
              <a:buFont typeface="Wingdings" panose="05000000000000000000" pitchFamily="2" charset="2"/>
              <a:buChar char="§"/>
            </a:pPr>
            <a:r>
              <a:rPr lang="en-US" sz="1600" dirty="0"/>
              <a:t>Defines mechanisms to obtain and use access tokens to access protected resources</a:t>
            </a:r>
          </a:p>
          <a:p>
            <a:pPr marL="889413" lvl="2" indent="-349689" algn="l">
              <a:buFont typeface="Wingdings" panose="05000000000000000000" pitchFamily="2" charset="2"/>
              <a:buChar char="§"/>
            </a:pPr>
            <a:r>
              <a:rPr lang="en-US" sz="1600" dirty="0"/>
              <a:t>Implements authentication as an extension to the OAuth 2.0 authorization process</a:t>
            </a:r>
          </a:p>
          <a:p>
            <a:pPr marL="889413" lvl="2" indent="-349689" algn="l">
              <a:buFont typeface="Wingdings" panose="05000000000000000000" pitchFamily="2" charset="2"/>
              <a:buChar char="§"/>
            </a:pPr>
            <a:r>
              <a:rPr lang="en-US" sz="1600" dirty="0"/>
              <a:t>Format is JSON  </a:t>
            </a:r>
            <a:r>
              <a:rPr lang="en-US" sz="1600" dirty="0">
                <a:hlinkClick r:id="rId4"/>
              </a:rPr>
              <a:t>Read more</a:t>
            </a:r>
            <a:br>
              <a:rPr lang="en-US" sz="1600" dirty="0"/>
            </a:br>
            <a:endParaRPr lang="en-US" sz="1600" dirty="0"/>
          </a:p>
          <a:p>
            <a:pPr marL="342900" indent="-342900" algn="l">
              <a:lnSpc>
                <a:spcPct val="100000"/>
              </a:lnSpc>
              <a:buFont typeface="Wingdings" panose="05000000000000000000" pitchFamily="2" charset="2"/>
              <a:buChar char="§"/>
            </a:pPr>
            <a:r>
              <a:rPr lang="en-US" sz="1800" dirty="0">
                <a:solidFill>
                  <a:srgbClr val="0078D7"/>
                </a:solidFill>
              </a:rPr>
              <a:t>SAML 2.0</a:t>
            </a:r>
          </a:p>
          <a:p>
            <a:pPr marL="889413" lvl="2" indent="-349689" algn="l">
              <a:buFont typeface="Wingdings" panose="05000000000000000000" pitchFamily="2" charset="2"/>
              <a:buChar char="§"/>
            </a:pPr>
            <a:r>
              <a:rPr lang="en-US" sz="1600" dirty="0"/>
              <a:t>Azure AD uses the SAML 2.0 protocol to provide SSO Experience</a:t>
            </a:r>
          </a:p>
          <a:p>
            <a:pPr marL="889413" lvl="2" indent="-349689" algn="l">
              <a:buFont typeface="Wingdings" panose="05000000000000000000" pitchFamily="2" charset="2"/>
              <a:buChar char="§"/>
            </a:pPr>
            <a:r>
              <a:rPr lang="en-US" sz="1600" dirty="0"/>
              <a:t>SAML profiles of Azure AD explain how assertions, protocols and bindings are used </a:t>
            </a:r>
          </a:p>
          <a:p>
            <a:pPr marL="889413" lvl="2" indent="-349689" algn="l">
              <a:buFont typeface="Wingdings" panose="05000000000000000000" pitchFamily="2" charset="2"/>
              <a:buChar char="§"/>
            </a:pPr>
            <a:r>
              <a:rPr lang="en-US" sz="1600" dirty="0">
                <a:hlinkClick r:id="rId5"/>
              </a:rPr>
              <a:t>Read more</a:t>
            </a:r>
            <a:br>
              <a:rPr lang="en-US" sz="1600" dirty="0"/>
            </a:br>
            <a:endParaRPr lang="en-US" sz="1800" dirty="0"/>
          </a:p>
          <a:p>
            <a:pPr marL="349689" lvl="1" indent="-349689" algn="l">
              <a:buFont typeface="Wingdings" panose="05000000000000000000" pitchFamily="2" charset="2"/>
              <a:buChar char="§"/>
            </a:pPr>
            <a:r>
              <a:rPr lang="en-US" sz="1800" dirty="0">
                <a:solidFill>
                  <a:srgbClr val="0070C0"/>
                </a:solidFill>
              </a:rPr>
              <a:t>WS-Federation (Liberty Alliance)</a:t>
            </a:r>
          </a:p>
          <a:p>
            <a:pPr marL="889413" lvl="2" indent="-349689" algn="l">
              <a:buFont typeface="Wingdings" panose="05000000000000000000" pitchFamily="2" charset="2"/>
              <a:buChar char="§"/>
            </a:pPr>
            <a:r>
              <a:rPr lang="en-US" sz="1600" dirty="0"/>
              <a:t>Defines how trust should be brokered between parties (through an STS)</a:t>
            </a:r>
          </a:p>
          <a:p>
            <a:pPr marL="889413" lvl="2" indent="-349689" algn="l">
              <a:buFont typeface="Wingdings" panose="05000000000000000000" pitchFamily="2" charset="2"/>
              <a:buChar char="§"/>
            </a:pPr>
            <a:r>
              <a:rPr lang="en-US" sz="1600" dirty="0"/>
              <a:t>Defines two profiles :  Active Requestor Profile / Passive Requestor Profile</a:t>
            </a:r>
          </a:p>
          <a:p>
            <a:pPr marL="889413" lvl="2" indent="-349689" algn="l">
              <a:buFont typeface="Wingdings" panose="05000000000000000000" pitchFamily="2" charset="2"/>
              <a:buChar char="§"/>
            </a:pPr>
            <a:r>
              <a:rPr lang="en-US" sz="1600" dirty="0"/>
              <a:t>Token Agnostic</a:t>
            </a:r>
          </a:p>
        </p:txBody>
      </p:sp>
    </p:spTree>
    <p:extLst>
      <p:ext uri="{BB962C8B-B14F-4D97-AF65-F5344CB8AC3E}">
        <p14:creationId xmlns:p14="http://schemas.microsoft.com/office/powerpoint/2010/main" val="13022021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67C81-F5B5-4DC3-B775-E80D38A2998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29</a:t>
            </a:fld>
            <a:endParaRPr lang="en-US" dirty="0"/>
          </a:p>
        </p:txBody>
      </p:sp>
      <p:sp>
        <p:nvSpPr>
          <p:cNvPr id="3" name="Text Placeholder 2">
            <a:extLst>
              <a:ext uri="{FF2B5EF4-FFF2-40B4-BE49-F238E27FC236}">
                <a16:creationId xmlns:a16="http://schemas.microsoft.com/office/drawing/2014/main" id="{DD73FCED-4E48-4A89-8404-D15463485653}"/>
              </a:ext>
            </a:extLst>
          </p:cNvPr>
          <p:cNvSpPr>
            <a:spLocks noGrp="1"/>
          </p:cNvSpPr>
          <p:nvPr>
            <p:ph type="body" sz="quarter" idx="13"/>
          </p:nvPr>
        </p:nvSpPr>
        <p:spPr/>
        <p:txBody>
          <a:bodyPr/>
          <a:lstStyle/>
          <a:p>
            <a:r>
              <a:rPr lang="fr-FR" dirty="0" err="1"/>
              <a:t>Differences</a:t>
            </a:r>
            <a:r>
              <a:rPr lang="fr-FR" dirty="0"/>
              <a:t> </a:t>
            </a:r>
            <a:r>
              <a:rPr lang="fr-FR" dirty="0" err="1"/>
              <a:t>between</a:t>
            </a:r>
            <a:r>
              <a:rPr lang="fr-FR" dirty="0"/>
              <a:t> </a:t>
            </a:r>
            <a:r>
              <a:rPr lang="fr-FR" dirty="0" err="1"/>
              <a:t>Sign</a:t>
            </a:r>
            <a:r>
              <a:rPr lang="fr-FR" dirty="0"/>
              <a:t>-In </a:t>
            </a:r>
            <a:r>
              <a:rPr lang="fr-FR" dirty="0" err="1"/>
              <a:t>Protocols</a:t>
            </a:r>
            <a:endParaRPr lang="fr-FR" dirty="0"/>
          </a:p>
          <a:p>
            <a:endParaRPr lang="fr-FR" dirty="0"/>
          </a:p>
        </p:txBody>
      </p:sp>
      <p:graphicFrame>
        <p:nvGraphicFramePr>
          <p:cNvPr id="5" name="Table 4">
            <a:extLst>
              <a:ext uri="{FF2B5EF4-FFF2-40B4-BE49-F238E27FC236}">
                <a16:creationId xmlns:a16="http://schemas.microsoft.com/office/drawing/2014/main" id="{DC639977-9FBC-47CD-98B0-F253D3911878}"/>
              </a:ext>
            </a:extLst>
          </p:cNvPr>
          <p:cNvGraphicFramePr>
            <a:graphicFrameLocks noGrp="1"/>
          </p:cNvGraphicFramePr>
          <p:nvPr>
            <p:extLst/>
          </p:nvPr>
        </p:nvGraphicFramePr>
        <p:xfrm>
          <a:off x="731897" y="1851360"/>
          <a:ext cx="10455663" cy="2651732"/>
        </p:xfrm>
        <a:graphic>
          <a:graphicData uri="http://schemas.openxmlformats.org/drawingml/2006/table">
            <a:tbl>
              <a:tblPr firstRow="1" firstCol="1" bandRow="1"/>
              <a:tblGrid>
                <a:gridCol w="2429671">
                  <a:extLst>
                    <a:ext uri="{9D8B030D-6E8A-4147-A177-3AD203B41FA5}">
                      <a16:colId xmlns:a16="http://schemas.microsoft.com/office/drawing/2014/main" val="20000"/>
                    </a:ext>
                  </a:extLst>
                </a:gridCol>
                <a:gridCol w="2757956">
                  <a:extLst>
                    <a:ext uri="{9D8B030D-6E8A-4147-A177-3AD203B41FA5}">
                      <a16:colId xmlns:a16="http://schemas.microsoft.com/office/drawing/2014/main" val="20001"/>
                    </a:ext>
                  </a:extLst>
                </a:gridCol>
                <a:gridCol w="2825087">
                  <a:extLst>
                    <a:ext uri="{9D8B030D-6E8A-4147-A177-3AD203B41FA5}">
                      <a16:colId xmlns:a16="http://schemas.microsoft.com/office/drawing/2014/main" val="20002"/>
                    </a:ext>
                  </a:extLst>
                </a:gridCol>
                <a:gridCol w="2442949">
                  <a:extLst>
                    <a:ext uri="{9D8B030D-6E8A-4147-A177-3AD203B41FA5}">
                      <a16:colId xmlns:a16="http://schemas.microsoft.com/office/drawing/2014/main" val="20003"/>
                    </a:ext>
                  </a:extLst>
                </a:gridCol>
              </a:tblGrid>
              <a:tr h="407304">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0"/>
                        </a:spcAft>
                      </a:pPr>
                      <a:r>
                        <a:rPr lang="en-US" sz="1800" dirty="0">
                          <a:solidFill>
                            <a:schemeClr val="tx1"/>
                          </a:solidFill>
                          <a:effectLst/>
                          <a:latin typeface="Segoe UI" pitchFamily="34" charset="0"/>
                          <a:ea typeface="Segoe UI" pitchFamily="34" charset="0"/>
                          <a:cs typeface="Segoe UI" pitchFamily="34" charset="0"/>
                        </a:rPr>
                        <a:t> </a:t>
                      </a: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0"/>
                        </a:spcAft>
                      </a:pPr>
                      <a:r>
                        <a:rPr lang="en-US" sz="1800" dirty="0">
                          <a:solidFill>
                            <a:schemeClr val="bg1"/>
                          </a:solidFill>
                          <a:effectLst/>
                          <a:latin typeface="Segoe UI" pitchFamily="34" charset="0"/>
                          <a:ea typeface="Segoe UI" pitchFamily="34" charset="0"/>
                          <a:cs typeface="Segoe UI" pitchFamily="34" charset="0"/>
                        </a:rPr>
                        <a:t> </a:t>
                      </a: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0"/>
                        </a:spcAft>
                      </a:pPr>
                      <a:r>
                        <a:rPr lang="en-US" sz="1800">
                          <a:solidFill>
                            <a:schemeClr val="bg1"/>
                          </a:solidFill>
                          <a:effectLst/>
                          <a:latin typeface="Segoe UI" pitchFamily="34" charset="0"/>
                          <a:ea typeface="Segoe UI" pitchFamily="34" charset="0"/>
                          <a:cs typeface="Segoe UI" pitchFamily="34" charset="0"/>
                        </a:rPr>
                        <a:t> </a:t>
                      </a: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0"/>
                        </a:spcAft>
                      </a:pPr>
                      <a:r>
                        <a:rPr lang="en-US" sz="1800">
                          <a:solidFill>
                            <a:schemeClr val="bg1"/>
                          </a:solidFill>
                          <a:effectLst/>
                          <a:latin typeface="Segoe UI" pitchFamily="34" charset="0"/>
                          <a:ea typeface="Segoe UI" pitchFamily="34" charset="0"/>
                          <a:cs typeface="Segoe UI" pitchFamily="34" charset="0"/>
                        </a:rPr>
                        <a:t> </a:t>
                      </a: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407304">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0"/>
                        </a:spcAft>
                      </a:pPr>
                      <a:r>
                        <a:rPr lang="en-US" sz="1800" b="1" dirty="0">
                          <a:solidFill>
                            <a:schemeClr val="tx1"/>
                          </a:solidFill>
                          <a:effectLst/>
                          <a:latin typeface="Segoe UI" pitchFamily="34" charset="0"/>
                          <a:ea typeface="Segoe UI" pitchFamily="34" charset="0"/>
                          <a:cs typeface="Segoe UI" pitchFamily="34" charset="0"/>
                        </a:rPr>
                        <a:t> Topic</a:t>
                      </a: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eaLnBrk="1" fontAlgn="auto" latinLnBrk="0" hangingPunct="1">
                        <a:lnSpc>
                          <a:spcPct val="115000"/>
                        </a:lnSpc>
                        <a:spcBef>
                          <a:spcPts val="0"/>
                        </a:spcBef>
                        <a:spcAft>
                          <a:spcPts val="0"/>
                        </a:spcAft>
                        <a:buClrTx/>
                        <a:buSzTx/>
                        <a:buFontTx/>
                        <a:buNone/>
                        <a:tabLst/>
                        <a:defRPr/>
                      </a:pPr>
                      <a:r>
                        <a:rPr lang="en-US" sz="1600" b="1">
                          <a:solidFill>
                            <a:schemeClr val="tx1">
                              <a:lumMod val="75000"/>
                            </a:schemeClr>
                          </a:solidFill>
                          <a:effectLst/>
                          <a:latin typeface="Segoe UI" pitchFamily="34" charset="0"/>
                          <a:ea typeface="Segoe UI" pitchFamily="34" charset="0"/>
                          <a:cs typeface="Segoe UI" pitchFamily="34" charset="0"/>
                        </a:rPr>
                        <a:t> </a:t>
                      </a:r>
                      <a:r>
                        <a:rPr lang="en-US" sz="1600" b="1">
                          <a:solidFill>
                            <a:schemeClr val="tx1">
                              <a:lumMod val="75000"/>
                            </a:schemeClr>
                          </a:solidFill>
                          <a:latin typeface="Segoe UI" pitchFamily="34" charset="0"/>
                          <a:ea typeface="Segoe UI" pitchFamily="34" charset="0"/>
                          <a:cs typeface="Segoe UI" pitchFamily="34" charset="0"/>
                        </a:rPr>
                        <a:t>SAML</a:t>
                      </a: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eaLnBrk="1" fontAlgn="auto" latinLnBrk="0" hangingPunct="1">
                        <a:lnSpc>
                          <a:spcPct val="115000"/>
                        </a:lnSpc>
                        <a:spcBef>
                          <a:spcPts val="0"/>
                        </a:spcBef>
                        <a:spcAft>
                          <a:spcPts val="0"/>
                        </a:spcAft>
                        <a:buClrTx/>
                        <a:buSzTx/>
                        <a:buFontTx/>
                        <a:buNone/>
                        <a:tabLst/>
                        <a:defRPr/>
                      </a:pPr>
                      <a:r>
                        <a:rPr lang="en-US" sz="1600" b="1">
                          <a:solidFill>
                            <a:schemeClr val="tx1">
                              <a:lumMod val="75000"/>
                            </a:schemeClr>
                          </a:solidFill>
                          <a:effectLst/>
                          <a:latin typeface="Segoe UI" pitchFamily="34" charset="0"/>
                          <a:ea typeface="Segoe UI" pitchFamily="34" charset="0"/>
                          <a:cs typeface="Segoe UI" pitchFamily="34" charset="0"/>
                        </a:rPr>
                        <a:t> </a:t>
                      </a:r>
                      <a:r>
                        <a:rPr lang="en-US" sz="1600" b="1">
                          <a:solidFill>
                            <a:schemeClr val="tx1">
                              <a:lumMod val="75000"/>
                            </a:schemeClr>
                          </a:solidFill>
                          <a:latin typeface="Segoe UI" pitchFamily="34" charset="0"/>
                          <a:ea typeface="Segoe UI" pitchFamily="34" charset="0"/>
                          <a:cs typeface="Segoe UI" pitchFamily="34" charset="0"/>
                        </a:rPr>
                        <a:t>OAuth</a:t>
                      </a: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eaLnBrk="1" fontAlgn="auto" latinLnBrk="0" hangingPunct="1">
                        <a:lnSpc>
                          <a:spcPct val="115000"/>
                        </a:lnSpc>
                        <a:spcBef>
                          <a:spcPts val="0"/>
                        </a:spcBef>
                        <a:spcAft>
                          <a:spcPts val="0"/>
                        </a:spcAft>
                        <a:buClrTx/>
                        <a:buSzTx/>
                        <a:buFontTx/>
                        <a:buNone/>
                        <a:tabLst/>
                        <a:defRPr/>
                      </a:pPr>
                      <a:r>
                        <a:rPr lang="en-US" sz="1600" b="1" dirty="0">
                          <a:solidFill>
                            <a:schemeClr val="tx1">
                              <a:lumMod val="75000"/>
                            </a:schemeClr>
                          </a:solidFill>
                          <a:effectLst/>
                          <a:latin typeface="Segoe UI" pitchFamily="34" charset="0"/>
                          <a:ea typeface="Segoe UI" pitchFamily="34" charset="0"/>
                          <a:cs typeface="Segoe UI" pitchFamily="34" charset="0"/>
                        </a:rPr>
                        <a:t> </a:t>
                      </a:r>
                      <a:r>
                        <a:rPr lang="en-US" sz="1600" b="1" dirty="0">
                          <a:solidFill>
                            <a:schemeClr val="tx1">
                              <a:lumMod val="75000"/>
                            </a:schemeClr>
                          </a:solidFill>
                          <a:latin typeface="Segoe UI" pitchFamily="34" charset="0"/>
                          <a:ea typeface="Segoe UI" pitchFamily="34" charset="0"/>
                          <a:cs typeface="Segoe UI" pitchFamily="34" charset="0"/>
                        </a:rPr>
                        <a:t>WS Federation</a:t>
                      </a: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10001"/>
                  </a:ext>
                </a:extLst>
              </a:tr>
              <a:tr h="67163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0"/>
                        </a:spcAft>
                      </a:pPr>
                      <a:r>
                        <a:rPr lang="en-US" sz="1800" dirty="0">
                          <a:solidFill>
                            <a:schemeClr val="tx1"/>
                          </a:solidFill>
                          <a:effectLst/>
                          <a:latin typeface="Segoe UI" pitchFamily="34" charset="0"/>
                          <a:ea typeface="Segoe UI" pitchFamily="34" charset="0"/>
                          <a:cs typeface="Segoe UI" pitchFamily="34" charset="0"/>
                        </a:rPr>
                        <a:t> When to Use</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1036850">
                        <a:lnSpc>
                          <a:spcPct val="80000"/>
                        </a:lnSpc>
                        <a:spcAft>
                          <a:spcPct val="35000"/>
                        </a:spcAft>
                      </a:pPr>
                      <a:r>
                        <a:rPr lang="en-US" sz="1600">
                          <a:solidFill>
                            <a:schemeClr val="tx1">
                              <a:lumMod val="75000"/>
                            </a:schemeClr>
                          </a:solidFill>
                          <a:effectLst/>
                          <a:latin typeface="Segoe UI" pitchFamily="34" charset="0"/>
                          <a:ea typeface="Segoe UI" pitchFamily="34" charset="0"/>
                          <a:cs typeface="Segoe UI" pitchFamily="34" charset="0"/>
                        </a:rPr>
                        <a:t> </a:t>
                      </a:r>
                      <a:r>
                        <a:rPr lang="en-US" sz="1600">
                          <a:solidFill>
                            <a:schemeClr val="tx1">
                              <a:lumMod val="75000"/>
                            </a:schemeClr>
                          </a:solidFill>
                          <a:latin typeface="Segoe UI" pitchFamily="34" charset="0"/>
                          <a:ea typeface="Segoe UI" pitchFamily="34" charset="0"/>
                          <a:cs typeface="Segoe UI" pitchFamily="34" charset="0"/>
                        </a:rPr>
                        <a:t>Web Sign-In</a:t>
                      </a:r>
                    </a:p>
                    <a:p>
                      <a:pPr algn="ctr" defTabSz="1036850">
                        <a:lnSpc>
                          <a:spcPct val="80000"/>
                        </a:lnSpc>
                        <a:spcAft>
                          <a:spcPct val="35000"/>
                        </a:spcAft>
                      </a:pPr>
                      <a:r>
                        <a:rPr lang="en-US" sz="1600">
                          <a:solidFill>
                            <a:schemeClr val="tx1">
                              <a:lumMod val="75000"/>
                            </a:schemeClr>
                          </a:solidFill>
                          <a:latin typeface="Segoe UI" pitchFamily="34" charset="0"/>
                          <a:ea typeface="Segoe UI" pitchFamily="34" charset="0"/>
                          <a:cs typeface="Segoe UI" pitchFamily="34" charset="0"/>
                        </a:rPr>
                        <a:t>Usually Third-Party Apps</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1036850">
                        <a:lnSpc>
                          <a:spcPct val="80000"/>
                        </a:lnSpc>
                        <a:spcAft>
                          <a:spcPct val="35000"/>
                        </a:spcAft>
                      </a:pPr>
                      <a:r>
                        <a:rPr lang="en-US" sz="1600">
                          <a:solidFill>
                            <a:schemeClr val="tx1">
                              <a:lumMod val="75000"/>
                            </a:schemeClr>
                          </a:solidFill>
                          <a:effectLst/>
                          <a:latin typeface="Segoe UI" pitchFamily="34" charset="0"/>
                          <a:ea typeface="Segoe UI" pitchFamily="34" charset="0"/>
                          <a:cs typeface="Segoe UI" pitchFamily="34" charset="0"/>
                        </a:rPr>
                        <a:t> </a:t>
                      </a:r>
                      <a:r>
                        <a:rPr lang="en-US" sz="1600">
                          <a:solidFill>
                            <a:schemeClr val="tx1">
                              <a:lumMod val="75000"/>
                            </a:schemeClr>
                          </a:solidFill>
                          <a:latin typeface="Segoe UI" pitchFamily="34" charset="0"/>
                          <a:ea typeface="Segoe UI" pitchFamily="34" charset="0"/>
                          <a:cs typeface="Segoe UI" pitchFamily="34" charset="0"/>
                        </a:rPr>
                        <a:t>Rich and Modern Apps</a:t>
                      </a:r>
                    </a:p>
                    <a:p>
                      <a:pPr algn="ctr" defTabSz="1036850">
                        <a:lnSpc>
                          <a:spcPct val="80000"/>
                        </a:lnSpc>
                        <a:spcAft>
                          <a:spcPct val="35000"/>
                        </a:spcAft>
                      </a:pPr>
                      <a:r>
                        <a:rPr lang="en-US" sz="1600">
                          <a:solidFill>
                            <a:schemeClr val="tx1">
                              <a:lumMod val="75000"/>
                            </a:schemeClr>
                          </a:solidFill>
                          <a:latin typeface="Segoe UI" pitchFamily="34" charset="0"/>
                          <a:ea typeface="Segoe UI" pitchFamily="34" charset="0"/>
                          <a:cs typeface="Segoe UI" pitchFamily="34" charset="0"/>
                        </a:rPr>
                        <a:t>Restful Web API</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eaLnBrk="1" fontAlgn="auto" latinLnBrk="0" hangingPunct="1">
                        <a:lnSpc>
                          <a:spcPct val="115000"/>
                        </a:lnSpc>
                        <a:spcBef>
                          <a:spcPts val="0"/>
                        </a:spcBef>
                        <a:spcAft>
                          <a:spcPts val="0"/>
                        </a:spcAft>
                        <a:buClrTx/>
                        <a:buSzTx/>
                        <a:buFontTx/>
                        <a:buNone/>
                        <a:tabLst/>
                        <a:defRPr/>
                      </a:pPr>
                      <a:r>
                        <a:rPr lang="en-US" sz="1600" dirty="0">
                          <a:solidFill>
                            <a:schemeClr val="tx1">
                              <a:lumMod val="75000"/>
                            </a:schemeClr>
                          </a:solidFill>
                          <a:effectLst/>
                          <a:latin typeface="Segoe UI" pitchFamily="34" charset="0"/>
                          <a:ea typeface="Segoe UI" pitchFamily="34" charset="0"/>
                          <a:cs typeface="Segoe UI" pitchFamily="34" charset="0"/>
                        </a:rPr>
                        <a:t> </a:t>
                      </a:r>
                      <a:r>
                        <a:rPr lang="en-US" sz="1600" dirty="0">
                          <a:solidFill>
                            <a:schemeClr val="tx1">
                              <a:lumMod val="75000"/>
                            </a:schemeClr>
                          </a:solidFill>
                          <a:latin typeface="Segoe UI" pitchFamily="34" charset="0"/>
                          <a:ea typeface="Segoe UI" pitchFamily="34" charset="0"/>
                          <a:cs typeface="Segoe UI" pitchFamily="34" charset="0"/>
                        </a:rPr>
                        <a:t>Web Sign-In</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10002"/>
                  </a:ext>
                </a:extLst>
              </a:tr>
              <a:tr h="407304">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0"/>
                        </a:spcAft>
                      </a:pPr>
                      <a:r>
                        <a:rPr lang="en-US" sz="1800" dirty="0">
                          <a:solidFill>
                            <a:schemeClr val="tx1"/>
                          </a:solidFill>
                          <a:effectLst/>
                          <a:latin typeface="Segoe UI" pitchFamily="34" charset="0"/>
                          <a:ea typeface="Segoe UI" pitchFamily="34" charset="0"/>
                          <a:cs typeface="Segoe UI" pitchFamily="34" charset="0"/>
                        </a:rPr>
                        <a:t> Token Formats</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eaLnBrk="1" fontAlgn="auto" latinLnBrk="0" hangingPunct="1">
                        <a:lnSpc>
                          <a:spcPct val="115000"/>
                        </a:lnSpc>
                        <a:spcBef>
                          <a:spcPts val="0"/>
                        </a:spcBef>
                        <a:spcAft>
                          <a:spcPts val="0"/>
                        </a:spcAft>
                        <a:buClrTx/>
                        <a:buSzTx/>
                        <a:buFontTx/>
                        <a:buNone/>
                        <a:tabLst/>
                        <a:defRPr/>
                      </a:pPr>
                      <a:r>
                        <a:rPr lang="en-US" sz="1600">
                          <a:solidFill>
                            <a:schemeClr val="tx1">
                              <a:lumMod val="75000"/>
                            </a:schemeClr>
                          </a:solidFill>
                          <a:effectLst/>
                          <a:latin typeface="Segoe UI" pitchFamily="34" charset="0"/>
                          <a:ea typeface="Segoe UI" pitchFamily="34" charset="0"/>
                          <a:cs typeface="Segoe UI" pitchFamily="34" charset="0"/>
                        </a:rPr>
                        <a:t> </a:t>
                      </a:r>
                      <a:r>
                        <a:rPr lang="en-US" sz="1600">
                          <a:solidFill>
                            <a:schemeClr val="tx1">
                              <a:lumMod val="75000"/>
                            </a:schemeClr>
                          </a:solidFill>
                          <a:latin typeface="Segoe UI" pitchFamily="34" charset="0"/>
                          <a:ea typeface="Segoe UI" pitchFamily="34" charset="0"/>
                          <a:cs typeface="Segoe UI" pitchFamily="34" charset="0"/>
                        </a:rPr>
                        <a:t>XML</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eaLnBrk="1" fontAlgn="auto" latinLnBrk="0" hangingPunct="1">
                        <a:lnSpc>
                          <a:spcPct val="115000"/>
                        </a:lnSpc>
                        <a:spcBef>
                          <a:spcPts val="0"/>
                        </a:spcBef>
                        <a:spcAft>
                          <a:spcPts val="0"/>
                        </a:spcAft>
                        <a:buClrTx/>
                        <a:buSzTx/>
                        <a:buFontTx/>
                        <a:buNone/>
                        <a:tabLst/>
                        <a:defRPr/>
                      </a:pPr>
                      <a:r>
                        <a:rPr lang="en-US" sz="1600">
                          <a:solidFill>
                            <a:schemeClr val="tx1">
                              <a:lumMod val="75000"/>
                            </a:schemeClr>
                          </a:solidFill>
                          <a:effectLst/>
                          <a:latin typeface="Segoe UI" pitchFamily="34" charset="0"/>
                          <a:ea typeface="Segoe UI" pitchFamily="34" charset="0"/>
                          <a:cs typeface="Segoe UI" pitchFamily="34" charset="0"/>
                        </a:rPr>
                        <a:t> </a:t>
                      </a:r>
                      <a:r>
                        <a:rPr lang="en-US" sz="1600">
                          <a:solidFill>
                            <a:schemeClr val="tx1">
                              <a:lumMod val="75000"/>
                            </a:schemeClr>
                          </a:solidFill>
                          <a:latin typeface="Segoe UI" pitchFamily="34" charset="0"/>
                          <a:ea typeface="Segoe UI" pitchFamily="34" charset="0"/>
                          <a:cs typeface="Segoe UI" pitchFamily="34" charset="0"/>
                        </a:rPr>
                        <a:t>JWT</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eaLnBrk="1" fontAlgn="auto" latinLnBrk="0" hangingPunct="1">
                        <a:lnSpc>
                          <a:spcPct val="115000"/>
                        </a:lnSpc>
                        <a:spcBef>
                          <a:spcPts val="0"/>
                        </a:spcBef>
                        <a:spcAft>
                          <a:spcPts val="0"/>
                        </a:spcAft>
                        <a:buClrTx/>
                        <a:buSzTx/>
                        <a:buFontTx/>
                        <a:buNone/>
                        <a:tabLst/>
                        <a:defRPr/>
                      </a:pPr>
                      <a:r>
                        <a:rPr lang="en-US" sz="1600" dirty="0">
                          <a:solidFill>
                            <a:schemeClr val="tx1">
                              <a:lumMod val="75000"/>
                            </a:schemeClr>
                          </a:solidFill>
                          <a:effectLst/>
                          <a:latin typeface="Segoe UI" pitchFamily="34" charset="0"/>
                          <a:ea typeface="Segoe UI" pitchFamily="34" charset="0"/>
                          <a:cs typeface="Segoe UI" pitchFamily="34" charset="0"/>
                        </a:rPr>
                        <a:t> </a:t>
                      </a:r>
                      <a:r>
                        <a:rPr lang="en-US" sz="1600" dirty="0">
                          <a:solidFill>
                            <a:schemeClr val="tx1">
                              <a:lumMod val="75000"/>
                            </a:schemeClr>
                          </a:solidFill>
                          <a:latin typeface="Segoe UI" pitchFamily="34" charset="0"/>
                          <a:ea typeface="Segoe UI" pitchFamily="34" charset="0"/>
                          <a:cs typeface="Segoe UI" pitchFamily="34" charset="0"/>
                        </a:rPr>
                        <a:t>Agnostic (SAML, JWT)</a:t>
                      </a: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2C6">
                        <a:tint val="40000"/>
                      </a:srgbClr>
                    </a:solidFill>
                  </a:tcPr>
                </a:tc>
                <a:extLst>
                  <a:ext uri="{0D108BD9-81ED-4DB2-BD59-A6C34878D82A}">
                    <a16:rowId xmlns:a16="http://schemas.microsoft.com/office/drawing/2014/main" val="10003"/>
                  </a:ext>
                </a:extLst>
              </a:tr>
              <a:tr h="75818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0"/>
                        </a:spcAft>
                      </a:pPr>
                      <a:r>
                        <a:rPr lang="en-US" sz="1800">
                          <a:solidFill>
                            <a:schemeClr val="tx1"/>
                          </a:solidFill>
                          <a:effectLst/>
                          <a:latin typeface="Segoe UI" pitchFamily="34" charset="0"/>
                          <a:ea typeface="Segoe UI" pitchFamily="34" charset="0"/>
                          <a:cs typeface="Segoe UI" pitchFamily="34" charset="0"/>
                        </a:rPr>
                        <a:t> Azure AD Support</a:t>
                      </a:r>
                    </a:p>
                  </a:txBody>
                  <a:tcPr marL="68580" marR="6858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1036850">
                        <a:lnSpc>
                          <a:spcPct val="80000"/>
                        </a:lnSpc>
                        <a:spcAft>
                          <a:spcPct val="35000"/>
                        </a:spcAft>
                      </a:pPr>
                      <a:r>
                        <a:rPr lang="en-US" sz="1600">
                          <a:solidFill>
                            <a:schemeClr val="tx1">
                              <a:lumMod val="75000"/>
                            </a:schemeClr>
                          </a:solidFill>
                          <a:effectLst/>
                          <a:latin typeface="Segoe UI" pitchFamily="34" charset="0"/>
                          <a:ea typeface="Segoe UI" pitchFamily="34" charset="0"/>
                          <a:cs typeface="Segoe UI" pitchFamily="34" charset="0"/>
                        </a:rPr>
                        <a:t> </a:t>
                      </a:r>
                      <a:r>
                        <a:rPr lang="en-US" sz="1600">
                          <a:solidFill>
                            <a:schemeClr val="tx1">
                              <a:lumMod val="75000"/>
                            </a:schemeClr>
                          </a:solidFill>
                          <a:latin typeface="Segoe UI" pitchFamily="34" charset="0"/>
                          <a:ea typeface="Segoe UI" pitchFamily="34" charset="0"/>
                          <a:cs typeface="Segoe UI" pitchFamily="34" charset="0"/>
                        </a:rPr>
                        <a:t>Issues SAML 2.0 Tones</a:t>
                      </a:r>
                    </a:p>
                    <a:p>
                      <a:pPr algn="ctr" defTabSz="1036850">
                        <a:lnSpc>
                          <a:spcPct val="80000"/>
                        </a:lnSpc>
                        <a:spcAft>
                          <a:spcPct val="35000"/>
                        </a:spcAft>
                      </a:pPr>
                      <a:r>
                        <a:rPr lang="en-US" sz="1600">
                          <a:solidFill>
                            <a:schemeClr val="tx1">
                              <a:lumMod val="75000"/>
                            </a:schemeClr>
                          </a:solidFill>
                          <a:latin typeface="Segoe UI" pitchFamily="34" charset="0"/>
                          <a:ea typeface="Segoe UI" pitchFamily="34" charset="0"/>
                          <a:cs typeface="Segoe UI" pitchFamily="34" charset="0"/>
                        </a:rPr>
                        <a:t>Support for SAML 2.0</a:t>
                      </a:r>
                      <a:endParaRPr lang="en-US" sz="1600">
                        <a:solidFill>
                          <a:schemeClr val="tx1">
                            <a:lumMod val="75000"/>
                          </a:schemeClr>
                        </a:solidFill>
                        <a:effectLst/>
                        <a:latin typeface="Segoe UI" pitchFamily="34" charset="0"/>
                        <a:ea typeface="Segoe UI" pitchFamily="34" charset="0"/>
                        <a:cs typeface="Segoe UI" pitchFamily="34"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eaLnBrk="1" fontAlgn="auto" latinLnBrk="0" hangingPunct="1">
                        <a:lnSpc>
                          <a:spcPct val="115000"/>
                        </a:lnSpc>
                        <a:spcBef>
                          <a:spcPts val="0"/>
                        </a:spcBef>
                        <a:spcAft>
                          <a:spcPts val="0"/>
                        </a:spcAft>
                        <a:buClrTx/>
                        <a:buSzTx/>
                        <a:buFontTx/>
                        <a:buNone/>
                        <a:tabLst/>
                        <a:defRPr/>
                      </a:pPr>
                      <a:r>
                        <a:rPr lang="en-US" sz="1600">
                          <a:solidFill>
                            <a:schemeClr val="tx1">
                              <a:lumMod val="75000"/>
                            </a:schemeClr>
                          </a:solidFill>
                          <a:effectLst/>
                          <a:latin typeface="Segoe UI" pitchFamily="34" charset="0"/>
                          <a:ea typeface="Segoe UI" pitchFamily="34" charset="0"/>
                          <a:cs typeface="Segoe UI" pitchFamily="34" charset="0"/>
                        </a:rPr>
                        <a:t> </a:t>
                      </a:r>
                      <a:r>
                        <a:rPr lang="en-US" sz="1600">
                          <a:solidFill>
                            <a:schemeClr val="tx1">
                              <a:lumMod val="75000"/>
                            </a:schemeClr>
                          </a:solidFill>
                          <a:latin typeface="Segoe UI" pitchFamily="34" charset="0"/>
                          <a:ea typeface="Segoe UI" pitchFamily="34" charset="0"/>
                          <a:cs typeface="Segoe UI" pitchFamily="34" charset="0"/>
                        </a:rPr>
                        <a:t>Support for all OAuth 2.0 flows</a:t>
                      </a:r>
                    </a:p>
                  </a:txBody>
                  <a:tcPr marL="68580" marR="6858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14400" eaLnBrk="1" fontAlgn="auto" latinLnBrk="0" hangingPunct="1">
                        <a:lnSpc>
                          <a:spcPct val="115000"/>
                        </a:lnSpc>
                        <a:spcBef>
                          <a:spcPts val="0"/>
                        </a:spcBef>
                        <a:spcAft>
                          <a:spcPts val="0"/>
                        </a:spcAft>
                        <a:buClrTx/>
                        <a:buSzTx/>
                        <a:buFontTx/>
                        <a:buNone/>
                        <a:tabLst/>
                        <a:defRPr/>
                      </a:pPr>
                      <a:r>
                        <a:rPr lang="en-US" sz="1600" dirty="0">
                          <a:solidFill>
                            <a:schemeClr val="tx1">
                              <a:lumMod val="75000"/>
                            </a:schemeClr>
                          </a:solidFill>
                          <a:effectLst/>
                          <a:latin typeface="Segoe UI" pitchFamily="34" charset="0"/>
                          <a:ea typeface="Segoe UI" pitchFamily="34" charset="0"/>
                          <a:cs typeface="Segoe UI" pitchFamily="34" charset="0"/>
                        </a:rPr>
                        <a:t> </a:t>
                      </a:r>
                      <a:r>
                        <a:rPr lang="en-US" sz="1600" dirty="0">
                          <a:solidFill>
                            <a:schemeClr val="tx1">
                              <a:lumMod val="75000"/>
                            </a:schemeClr>
                          </a:solidFill>
                          <a:latin typeface="Segoe UI" pitchFamily="34" charset="0"/>
                          <a:ea typeface="Segoe UI" pitchFamily="34" charset="0"/>
                          <a:cs typeface="Segoe UI" pitchFamily="34" charset="0"/>
                        </a:rPr>
                        <a:t>Yes</a:t>
                      </a:r>
                    </a:p>
                    <a:p>
                      <a:pPr marL="0" marR="0">
                        <a:lnSpc>
                          <a:spcPct val="115000"/>
                        </a:lnSpc>
                        <a:spcBef>
                          <a:spcPts val="0"/>
                        </a:spcBef>
                        <a:spcAft>
                          <a:spcPts val="0"/>
                        </a:spcAft>
                      </a:pPr>
                      <a:endParaRPr lang="en-US" sz="1600" dirty="0">
                        <a:solidFill>
                          <a:schemeClr val="tx1">
                            <a:lumMod val="75000"/>
                          </a:schemeClr>
                        </a:solidFill>
                        <a:effectLst/>
                        <a:latin typeface="Segoe UI" pitchFamily="34" charset="0"/>
                        <a:ea typeface="Segoe UI" pitchFamily="34" charset="0"/>
                        <a:cs typeface="Segoe UI" pitchFamily="34"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893487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1AB697-4455-4A65-9313-5FC500FD3B1E}"/>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30</a:t>
            </a:fld>
            <a:endParaRPr lang="en-US" dirty="0"/>
          </a:p>
        </p:txBody>
      </p:sp>
      <p:sp>
        <p:nvSpPr>
          <p:cNvPr id="3" name="Text Placeholder 2">
            <a:extLst>
              <a:ext uri="{FF2B5EF4-FFF2-40B4-BE49-F238E27FC236}">
                <a16:creationId xmlns:a16="http://schemas.microsoft.com/office/drawing/2014/main" id="{09DF38A0-5E39-4DF8-92FA-1350CFA7436F}"/>
              </a:ext>
            </a:extLst>
          </p:cNvPr>
          <p:cNvSpPr>
            <a:spLocks noGrp="1"/>
          </p:cNvSpPr>
          <p:nvPr>
            <p:ph type="body" sz="quarter" idx="13"/>
          </p:nvPr>
        </p:nvSpPr>
        <p:spPr/>
        <p:txBody>
          <a:bodyPr/>
          <a:lstStyle/>
          <a:p>
            <a:r>
              <a:rPr lang="en-US" dirty="0"/>
              <a:t>Token types </a:t>
            </a:r>
            <a:endParaRPr lang="fr-FR" dirty="0"/>
          </a:p>
        </p:txBody>
      </p:sp>
      <p:sp>
        <p:nvSpPr>
          <p:cNvPr id="4" name="Text Placeholder 3">
            <a:extLst>
              <a:ext uri="{FF2B5EF4-FFF2-40B4-BE49-F238E27FC236}">
                <a16:creationId xmlns:a16="http://schemas.microsoft.com/office/drawing/2014/main" id="{F9A920B9-7E8E-41BE-862E-8CAE26A0DF10}"/>
              </a:ext>
            </a:extLst>
          </p:cNvPr>
          <p:cNvSpPr txBox="1">
            <a:spLocks/>
          </p:cNvSpPr>
          <p:nvPr/>
        </p:nvSpPr>
        <p:spPr>
          <a:xfrm>
            <a:off x="446743" y="1577043"/>
            <a:ext cx="11891930" cy="578167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800" dirty="0">
                <a:solidFill>
                  <a:srgbClr val="0078D7"/>
                </a:solidFill>
                <a:latin typeface="+mn-lt"/>
              </a:rPr>
              <a:t>Access Tokens</a:t>
            </a:r>
          </a:p>
          <a:p>
            <a:pPr marL="578289" lvl="2" indent="-349689">
              <a:lnSpc>
                <a:spcPct val="100000"/>
              </a:lnSpc>
              <a:buFont typeface="Wingdings" panose="05000000000000000000" pitchFamily="2" charset="2"/>
              <a:buChar char="§"/>
            </a:pPr>
            <a:r>
              <a:rPr lang="en-US" sz="1400" dirty="0">
                <a:solidFill>
                  <a:schemeClr val="tx1"/>
                </a:solidFill>
              </a:rPr>
              <a:t>Used to access protected resources</a:t>
            </a:r>
          </a:p>
          <a:p>
            <a:pPr marL="578289" lvl="2" indent="-349689">
              <a:lnSpc>
                <a:spcPct val="100000"/>
              </a:lnSpc>
              <a:buFont typeface="Wingdings" panose="05000000000000000000" pitchFamily="2" charset="2"/>
              <a:buChar char="§"/>
            </a:pPr>
            <a:r>
              <a:rPr lang="en-US" sz="1400" dirty="0">
                <a:solidFill>
                  <a:schemeClr val="tx1"/>
                </a:solidFill>
              </a:rPr>
              <a:t>Used for a specific combination of user, client, and resource</a:t>
            </a:r>
          </a:p>
          <a:p>
            <a:pPr marL="578289" lvl="2" indent="-349689">
              <a:lnSpc>
                <a:spcPct val="100000"/>
              </a:lnSpc>
              <a:buFont typeface="Wingdings" panose="05000000000000000000" pitchFamily="2" charset="2"/>
              <a:buChar char="§"/>
            </a:pPr>
            <a:r>
              <a:rPr lang="en-US" sz="1400" dirty="0">
                <a:solidFill>
                  <a:schemeClr val="tx1"/>
                </a:solidFill>
              </a:rPr>
              <a:t>Cannot be revoked and valid until expire</a:t>
            </a:r>
          </a:p>
          <a:p>
            <a:pPr>
              <a:lnSpc>
                <a:spcPct val="100000"/>
              </a:lnSpc>
              <a:buFont typeface="Wingdings" panose="05000000000000000000" pitchFamily="2" charset="2"/>
              <a:buChar char="§"/>
            </a:pPr>
            <a:r>
              <a:rPr lang="en-US" sz="2800" dirty="0">
                <a:solidFill>
                  <a:srgbClr val="0078D7"/>
                </a:solidFill>
                <a:latin typeface="+mn-lt"/>
              </a:rPr>
              <a:t>Refresh Tokens</a:t>
            </a:r>
          </a:p>
          <a:p>
            <a:pPr marL="578289" lvl="2" indent="-349689">
              <a:lnSpc>
                <a:spcPct val="100000"/>
              </a:lnSpc>
              <a:buFont typeface="Wingdings" panose="05000000000000000000" pitchFamily="2" charset="2"/>
              <a:buChar char="§"/>
            </a:pPr>
            <a:r>
              <a:rPr lang="en-US" sz="1400" dirty="0">
                <a:solidFill>
                  <a:schemeClr val="tx1"/>
                </a:solidFill>
              </a:rPr>
              <a:t>When resource is accessed, client receives refresh and access token</a:t>
            </a:r>
          </a:p>
          <a:p>
            <a:pPr marL="578289" lvl="2" indent="-349689">
              <a:lnSpc>
                <a:spcPct val="100000"/>
              </a:lnSpc>
              <a:buFont typeface="Wingdings" panose="05000000000000000000" pitchFamily="2" charset="2"/>
              <a:buChar char="§"/>
            </a:pPr>
            <a:r>
              <a:rPr lang="en-US" sz="1400" dirty="0">
                <a:solidFill>
                  <a:schemeClr val="tx1"/>
                </a:solidFill>
              </a:rPr>
              <a:t>Refresh token used to access a new access token when one expires</a:t>
            </a:r>
          </a:p>
          <a:p>
            <a:pPr marL="578289" lvl="2" indent="-349689">
              <a:lnSpc>
                <a:spcPct val="100000"/>
              </a:lnSpc>
              <a:buFont typeface="Wingdings" panose="05000000000000000000" pitchFamily="2" charset="2"/>
              <a:buChar char="§"/>
            </a:pPr>
            <a:r>
              <a:rPr lang="en-US" sz="1400" dirty="0">
                <a:solidFill>
                  <a:schemeClr val="tx1"/>
                </a:solidFill>
              </a:rPr>
              <a:t>Can be revoked</a:t>
            </a:r>
          </a:p>
          <a:p>
            <a:pPr>
              <a:lnSpc>
                <a:spcPct val="100000"/>
              </a:lnSpc>
              <a:buFont typeface="Wingdings" panose="05000000000000000000" pitchFamily="2" charset="2"/>
              <a:buChar char="§"/>
            </a:pPr>
            <a:r>
              <a:rPr lang="en-US" sz="2800" dirty="0">
                <a:solidFill>
                  <a:srgbClr val="0078D7"/>
                </a:solidFill>
                <a:latin typeface="+mn-lt"/>
              </a:rPr>
              <a:t>ID Tokens</a:t>
            </a:r>
          </a:p>
          <a:p>
            <a:pPr marL="578289" lvl="2" indent="-349689">
              <a:lnSpc>
                <a:spcPct val="100000"/>
              </a:lnSpc>
              <a:buFont typeface="Wingdings" panose="05000000000000000000" pitchFamily="2" charset="2"/>
              <a:buChar char="§"/>
            </a:pPr>
            <a:r>
              <a:rPr lang="en-US" sz="1400" dirty="0">
                <a:solidFill>
                  <a:schemeClr val="tx1"/>
                </a:solidFill>
              </a:rPr>
              <a:t>Contain profile information about a user. Valid until Expire. Represented as JWT Tokens – contain claims</a:t>
            </a:r>
          </a:p>
          <a:p>
            <a:pPr>
              <a:lnSpc>
                <a:spcPct val="100000"/>
              </a:lnSpc>
              <a:buFont typeface="Wingdings" panose="05000000000000000000" pitchFamily="2" charset="2"/>
              <a:buChar char="§"/>
            </a:pPr>
            <a:r>
              <a:rPr lang="en-US" sz="2800" dirty="0">
                <a:solidFill>
                  <a:srgbClr val="0078D7"/>
                </a:solidFill>
                <a:latin typeface="+mn-lt"/>
              </a:rPr>
              <a:t>Session Tokens (SSO)</a:t>
            </a:r>
          </a:p>
          <a:p>
            <a:pPr marL="578289" lvl="2" indent="-349689">
              <a:lnSpc>
                <a:spcPct val="100000"/>
              </a:lnSpc>
              <a:buFont typeface="Wingdings" panose="05000000000000000000" pitchFamily="2" charset="2"/>
              <a:buChar char="§"/>
            </a:pPr>
            <a:r>
              <a:rPr lang="en-US" sz="1400" dirty="0">
                <a:solidFill>
                  <a:schemeClr val="tx1"/>
                </a:solidFill>
              </a:rPr>
              <a:t>Cookie used for Keep-me-Singed-In (</a:t>
            </a:r>
            <a:r>
              <a:rPr lang="en-US" sz="1400" dirty="0" err="1">
                <a:solidFill>
                  <a:schemeClr val="tx1"/>
                </a:solidFill>
              </a:rPr>
              <a:t>kmsi</a:t>
            </a:r>
            <a:r>
              <a:rPr lang="en-US" sz="1400" dirty="0">
                <a:solidFill>
                  <a:schemeClr val="tx1"/>
                </a:solidFill>
              </a:rPr>
              <a:t>). Can be revoked</a:t>
            </a:r>
          </a:p>
          <a:p>
            <a:pPr marL="578289" lvl="2" indent="-349689">
              <a:lnSpc>
                <a:spcPct val="100000"/>
              </a:lnSpc>
              <a:buFont typeface="Wingdings" panose="05000000000000000000" pitchFamily="2" charset="2"/>
              <a:buChar char="§"/>
            </a:pPr>
            <a:r>
              <a:rPr lang="en-US" sz="1400" dirty="0">
                <a:solidFill>
                  <a:schemeClr val="tx1"/>
                </a:solidFill>
              </a:rPr>
              <a:t>Persistent and on-persistent</a:t>
            </a:r>
          </a:p>
        </p:txBody>
      </p:sp>
    </p:spTree>
    <p:extLst>
      <p:ext uri="{BB962C8B-B14F-4D97-AF65-F5344CB8AC3E}">
        <p14:creationId xmlns:p14="http://schemas.microsoft.com/office/powerpoint/2010/main" val="25759839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B618D-235A-465A-8956-4F38C907757D}"/>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a:t>
            </a:fld>
            <a:endParaRPr lang="en-US" dirty="0"/>
          </a:p>
        </p:txBody>
      </p:sp>
      <p:sp>
        <p:nvSpPr>
          <p:cNvPr id="3" name="Text Placeholder 2">
            <a:extLst>
              <a:ext uri="{FF2B5EF4-FFF2-40B4-BE49-F238E27FC236}">
                <a16:creationId xmlns:a16="http://schemas.microsoft.com/office/drawing/2014/main" id="{137340AE-47D7-45D2-9027-EF59324E8A91}"/>
              </a:ext>
            </a:extLst>
          </p:cNvPr>
          <p:cNvSpPr>
            <a:spLocks noGrp="1"/>
          </p:cNvSpPr>
          <p:nvPr>
            <p:ph type="body" sz="quarter" idx="13"/>
          </p:nvPr>
        </p:nvSpPr>
        <p:spPr/>
        <p:txBody>
          <a:bodyPr/>
          <a:lstStyle/>
          <a:p>
            <a:r>
              <a:rPr lang="fr-FR" dirty="0" err="1"/>
              <a:t>OAuth</a:t>
            </a:r>
            <a:r>
              <a:rPr lang="fr-FR" dirty="0"/>
              <a:t> (Open </a:t>
            </a:r>
            <a:r>
              <a:rPr lang="fr-FR" dirty="0" err="1"/>
              <a:t>Authorization</a:t>
            </a:r>
            <a:r>
              <a:rPr lang="fr-FR" dirty="0"/>
              <a:t>)</a:t>
            </a:r>
          </a:p>
          <a:p>
            <a:endParaRPr lang="fr-FR" dirty="0"/>
          </a:p>
        </p:txBody>
      </p:sp>
      <p:sp>
        <p:nvSpPr>
          <p:cNvPr id="8" name="Rectangle 6">
            <a:extLst>
              <a:ext uri="{FF2B5EF4-FFF2-40B4-BE49-F238E27FC236}">
                <a16:creationId xmlns:a16="http://schemas.microsoft.com/office/drawing/2014/main" id="{9E97E0E5-E91B-4990-AB06-96BF063784D7}"/>
              </a:ext>
            </a:extLst>
          </p:cNvPr>
          <p:cNvSpPr>
            <a:spLocks noChangeArrowheads="1"/>
          </p:cNvSpPr>
          <p:nvPr/>
        </p:nvSpPr>
        <p:spPr bwMode="auto">
          <a:xfrm>
            <a:off x="6991994" y="3333744"/>
            <a:ext cx="4766639" cy="3272444"/>
          </a:xfrm>
          <a:prstGeom prst="rect">
            <a:avLst/>
          </a:prstGeom>
          <a:solidFill>
            <a:srgbClr val="FFFFFF">
              <a:lumMod val="50000"/>
            </a:srgbClr>
          </a:solidFill>
          <a:ln w="9525">
            <a:noFill/>
            <a:miter lim="800000"/>
            <a:headEnd/>
            <a:tailEnd/>
          </a:ln>
        </p:spPr>
        <p:txBody>
          <a:bodyPr lIns="279781" tIns="270455" rIns="279781" bIns="38495" anchor="t"/>
          <a:lstStyle/>
          <a:p>
            <a:pPr marL="388572" marR="0" lvl="1" indent="-388572" algn="l" defTabSz="924779" eaLnBrk="1" fontAlgn="auto" latinLnBrk="0" hangingPunct="1">
              <a:lnSpc>
                <a:spcPct val="100000"/>
              </a:lnSpc>
              <a:spcBef>
                <a:spcPct val="20000"/>
              </a:spcBef>
              <a:spcAft>
                <a:spcPts val="627"/>
              </a:spcAft>
              <a:buClr>
                <a:srgbClr val="ADADAD"/>
              </a:buClr>
              <a:buSzPct val="80000"/>
              <a:buFont typeface="Arial" panose="020B0604020202020204" pitchFamily="34" charset="0"/>
              <a:buChar char="•"/>
              <a:tabLst/>
              <a:defRPr/>
            </a:pPr>
            <a:r>
              <a:rPr lang="en-US" sz="1800" kern="0" dirty="0">
                <a:solidFill>
                  <a:srgbClr val="FFFFFF"/>
                </a:solidFill>
                <a:ea typeface="Segoe UI" pitchFamily="34" charset="0"/>
                <a:cs typeface="Segoe UI" pitchFamily="34" charset="0"/>
              </a:rPr>
              <a:t>Flexible and compatible with mobile devices and applications</a:t>
            </a:r>
          </a:p>
          <a:p>
            <a:pPr marL="388572" lvl="1" indent="-388572" algn="l" defTabSz="924779" fontAlgn="auto">
              <a:spcBef>
                <a:spcPct val="20000"/>
              </a:spcBef>
              <a:spcAft>
                <a:spcPts val="627"/>
              </a:spcAft>
              <a:buClr>
                <a:srgbClr val="ADADAD"/>
              </a:buClr>
              <a:buSzPct val="80000"/>
              <a:buFont typeface="Arial" panose="020B0604020202020204" pitchFamily="34" charset="0"/>
              <a:buChar char="•"/>
            </a:pPr>
            <a:r>
              <a:rPr lang="en-US" sz="1800" kern="0" dirty="0">
                <a:solidFill>
                  <a:srgbClr val="EFEFEF"/>
                </a:solidFill>
                <a:ea typeface="Segoe UI" pitchFamily="34" charset="0"/>
                <a:cs typeface="Segoe UI" pitchFamily="34" charset="0"/>
              </a:rPr>
              <a:t>Has support from the industry</a:t>
            </a:r>
          </a:p>
          <a:p>
            <a:pPr marL="388572" lvl="1" indent="-388572" algn="l" defTabSz="924779" fontAlgn="auto">
              <a:spcBef>
                <a:spcPct val="20000"/>
              </a:spcBef>
              <a:spcAft>
                <a:spcPts val="627"/>
              </a:spcAft>
              <a:buClr>
                <a:srgbClr val="ADADAD"/>
              </a:buClr>
              <a:buSzPct val="80000"/>
              <a:buFont typeface="Arial" panose="020B0604020202020204" pitchFamily="34" charset="0"/>
              <a:buChar char="•"/>
            </a:pPr>
            <a:r>
              <a:rPr lang="en-US" sz="1800" kern="0" dirty="0">
                <a:solidFill>
                  <a:srgbClr val="EFEFEF"/>
                </a:solidFill>
                <a:ea typeface="Segoe UI" pitchFamily="34" charset="0"/>
                <a:cs typeface="Segoe UI" pitchFamily="34" charset="0"/>
              </a:rPr>
              <a:t>Provides limited access in terms of scope and duration</a:t>
            </a:r>
          </a:p>
          <a:p>
            <a:pPr marL="388572" marR="0" lvl="1" indent="-388572" algn="l" defTabSz="924779" eaLnBrk="1" fontAlgn="auto" latinLnBrk="0" hangingPunct="1">
              <a:lnSpc>
                <a:spcPct val="100000"/>
              </a:lnSpc>
              <a:spcBef>
                <a:spcPct val="20000"/>
              </a:spcBef>
              <a:spcAft>
                <a:spcPts val="627"/>
              </a:spcAft>
              <a:buClr>
                <a:srgbClr val="ADADAD"/>
              </a:buClr>
              <a:buSzPct val="80000"/>
              <a:buFont typeface="Arial" panose="020B0604020202020204" pitchFamily="34" charset="0"/>
              <a:buChar char="•"/>
              <a:tabLst/>
              <a:defRPr/>
            </a:pPr>
            <a:endParaRPr lang="en-US" sz="1800" kern="0" dirty="0">
              <a:solidFill>
                <a:srgbClr val="FFFFFF"/>
              </a:solidFill>
              <a:ea typeface="Segoe UI" pitchFamily="34" charset="0"/>
              <a:cs typeface="Segoe UI" pitchFamily="34" charset="0"/>
            </a:endParaRPr>
          </a:p>
        </p:txBody>
      </p:sp>
      <p:sp>
        <p:nvSpPr>
          <p:cNvPr id="9" name="Title 15">
            <a:extLst>
              <a:ext uri="{FF2B5EF4-FFF2-40B4-BE49-F238E27FC236}">
                <a16:creationId xmlns:a16="http://schemas.microsoft.com/office/drawing/2014/main" id="{C6FF4D8E-46D2-4215-834F-5E276BB8C3A1}"/>
              </a:ext>
            </a:extLst>
          </p:cNvPr>
          <p:cNvSpPr txBox="1">
            <a:spLocks/>
          </p:cNvSpPr>
          <p:nvPr/>
        </p:nvSpPr>
        <p:spPr bwMode="auto">
          <a:xfrm>
            <a:off x="6949749" y="1892137"/>
            <a:ext cx="4766639" cy="1239368"/>
          </a:xfrm>
          <a:prstGeom prst="rect">
            <a:avLst/>
          </a:prstGeom>
          <a:solidFill>
            <a:srgbClr val="0072C6"/>
          </a:solidFill>
          <a:ln w="9525">
            <a:noFill/>
            <a:miter lim="800000"/>
            <a:headEnd/>
            <a:tailEnd/>
          </a:ln>
        </p:spPr>
        <p:txBody>
          <a:bodyPr lIns="186521" tIns="77589" rIns="93260" bIns="121238" anchor="b">
            <a:noAutofit/>
          </a:bodyPr>
          <a:lstStyle>
            <a:defPPr>
              <a:defRPr lang="en-US"/>
            </a:defPPr>
            <a:lvl1pPr defTabSz="907543" fontAlgn="auto">
              <a:lnSpc>
                <a:spcPct val="80000"/>
              </a:lnSpc>
              <a:spcBef>
                <a:spcPct val="20000"/>
              </a:spcBef>
              <a:spcAft>
                <a:spcPts val="0"/>
              </a:spcAft>
              <a:buClr>
                <a:srgbClr val="84A8D8"/>
              </a:buClr>
              <a:buSzPct val="100000"/>
              <a:defRPr sz="2400">
                <a:solidFill>
                  <a:schemeClr val="bg1"/>
                </a:solidFill>
                <a:latin typeface="Segoe UI Light"/>
                <a:cs typeface="+mn-cs"/>
              </a:defRPr>
            </a:lvl1pPr>
          </a:lstStyle>
          <a:p>
            <a:pPr marL="0" marR="0" lvl="0" indent="0" algn="l" defTabSz="925603" eaLnBrk="1" fontAlgn="auto" latinLnBrk="0" hangingPunct="1">
              <a:lnSpc>
                <a:spcPct val="80000"/>
              </a:lnSpc>
              <a:spcBef>
                <a:spcPct val="20000"/>
              </a:spcBef>
              <a:spcAft>
                <a:spcPts val="0"/>
              </a:spcAft>
              <a:buClr>
                <a:srgbClr val="84A8D8"/>
              </a:buClr>
              <a:buSzPct val="100000"/>
              <a:buFontTx/>
              <a:buNone/>
              <a:tabLst/>
              <a:defRPr/>
            </a:pPr>
            <a:endParaRPr kumimoji="0" lang="en-US" sz="2448" b="1" i="0" u="none" strike="noStrike" kern="0" cap="none" spc="0" normalizeH="0" baseline="0" noProof="0">
              <a:ln>
                <a:noFill/>
              </a:ln>
              <a:solidFill>
                <a:srgbClr val="FFFFFF"/>
              </a:solidFill>
              <a:effectLst/>
              <a:uLnTx/>
              <a:uFillTx/>
              <a:latin typeface="Segoe UI" pitchFamily="34" charset="0"/>
              <a:ea typeface="Segoe UI" pitchFamily="34" charset="0"/>
              <a:cs typeface="Segoe UI" pitchFamily="34" charset="0"/>
            </a:endParaRPr>
          </a:p>
        </p:txBody>
      </p:sp>
      <p:pic>
        <p:nvPicPr>
          <p:cNvPr id="10" name="Picture 7" descr="\\MAGNUM\Projects\Microsoft\Cloud Power FY12\Design\Icons\PNGs\Pooled.png">
            <a:extLst>
              <a:ext uri="{FF2B5EF4-FFF2-40B4-BE49-F238E27FC236}">
                <a16:creationId xmlns:a16="http://schemas.microsoft.com/office/drawing/2014/main" id="{E462DD24-F7AC-4B49-855B-E099A2E9F196}"/>
              </a:ext>
            </a:extLst>
          </p:cNvPr>
          <p:cNvPicPr>
            <a:picLocks noChangeAspect="1" noChangeArrowheads="1"/>
          </p:cNvPicPr>
          <p:nvPr/>
        </p:nvPicPr>
        <p:blipFill>
          <a:blip r:embed="rId3" cstate="print">
            <a:lum bright="100000"/>
          </a:blip>
          <a:stretch>
            <a:fillRect/>
          </a:stretch>
        </p:blipFill>
        <p:spPr bwMode="auto">
          <a:xfrm>
            <a:off x="6982317" y="1962807"/>
            <a:ext cx="1168699" cy="1168699"/>
          </a:xfrm>
          <a:prstGeom prst="rect">
            <a:avLst/>
          </a:prstGeom>
          <a:noFill/>
        </p:spPr>
      </p:pic>
      <p:sp>
        <p:nvSpPr>
          <p:cNvPr id="11" name="TextBox 10">
            <a:extLst>
              <a:ext uri="{FF2B5EF4-FFF2-40B4-BE49-F238E27FC236}">
                <a16:creationId xmlns:a16="http://schemas.microsoft.com/office/drawing/2014/main" id="{0B1640BD-116A-440B-B830-BE3D3A817A4F}"/>
              </a:ext>
            </a:extLst>
          </p:cNvPr>
          <p:cNvSpPr txBox="1"/>
          <p:nvPr/>
        </p:nvSpPr>
        <p:spPr>
          <a:xfrm>
            <a:off x="8486321" y="2252764"/>
            <a:ext cx="2383320" cy="478376"/>
          </a:xfrm>
          <a:prstGeom prst="rect">
            <a:avLst/>
          </a:prstGeom>
          <a:noFill/>
        </p:spPr>
        <p:txBody>
          <a:bodyPr wrap="square" rtlCol="0">
            <a:spAutoFit/>
          </a:bodyPr>
          <a:lstStyle/>
          <a:p>
            <a:pPr defTabSz="621716" fontAlgn="auto"/>
            <a:r>
              <a:rPr lang="en-US" sz="2448">
                <a:solidFill>
                  <a:srgbClr val="FFFFFF"/>
                </a:solidFill>
                <a:ea typeface="Segoe UI" pitchFamily="34" charset="0"/>
                <a:cs typeface="Segoe UI" pitchFamily="34" charset="0"/>
              </a:rPr>
              <a:t>ADVANTAGES</a:t>
            </a:r>
          </a:p>
        </p:txBody>
      </p:sp>
      <p:sp>
        <p:nvSpPr>
          <p:cNvPr id="13" name="Rectangle 12">
            <a:extLst>
              <a:ext uri="{FF2B5EF4-FFF2-40B4-BE49-F238E27FC236}">
                <a16:creationId xmlns:a16="http://schemas.microsoft.com/office/drawing/2014/main" id="{24D102EE-4836-499B-B2A4-5186A00919C9}"/>
              </a:ext>
            </a:extLst>
          </p:cNvPr>
          <p:cNvSpPr/>
          <p:nvPr/>
        </p:nvSpPr>
        <p:spPr>
          <a:xfrm>
            <a:off x="397794" y="1835269"/>
            <a:ext cx="6216650" cy="4247317"/>
          </a:xfrm>
          <a:prstGeom prst="rect">
            <a:avLst/>
          </a:prstGeom>
        </p:spPr>
        <p:txBody>
          <a:bodyPr>
            <a:spAutoFit/>
          </a:bodyPr>
          <a:lstStyle/>
          <a:p>
            <a:pPr marL="285750" indent="-285750" algn="l">
              <a:buFont typeface="Wingdings" panose="05000000000000000000" pitchFamily="2" charset="2"/>
              <a:buChar char="§"/>
            </a:pPr>
            <a:r>
              <a:rPr lang="en-US" sz="1600" dirty="0"/>
              <a:t>Open-standard protocol to provide simple and secure authorization for applications</a:t>
            </a:r>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b="1" dirty="0"/>
              <a:t>The OAuth 2.0 authorization framework enables a third-party application </a:t>
            </a:r>
            <a:r>
              <a:rPr lang="en-US" sz="1200" i="1" dirty="0"/>
              <a:t>(a client app)</a:t>
            </a:r>
            <a:r>
              <a:rPr lang="en-US" sz="1600" b="1" dirty="0"/>
              <a:t> to obtain limited access to an HTTP service </a:t>
            </a:r>
            <a:r>
              <a:rPr lang="en-US" sz="1200" i="1" dirty="0"/>
              <a:t>(resource server), </a:t>
            </a:r>
            <a:r>
              <a:rPr lang="en-US" sz="1600" b="1" dirty="0"/>
              <a:t>either on behalf of a resource owner </a:t>
            </a:r>
            <a:r>
              <a:rPr lang="en-US" sz="1200" i="1" dirty="0"/>
              <a:t>(user)</a:t>
            </a:r>
            <a:r>
              <a:rPr lang="en-US" sz="1600" b="1" dirty="0"/>
              <a:t> by orchestrating an approval interaction between the resource owner and the HTTP service </a:t>
            </a:r>
            <a:r>
              <a:rPr lang="en-US" sz="1200" i="1" dirty="0"/>
              <a:t>(via an Authorization server)</a:t>
            </a:r>
            <a:r>
              <a:rPr lang="en-US" sz="1600" b="1" dirty="0"/>
              <a:t>, or by allowing the third-party application to obtain access on its own behalf.</a:t>
            </a:r>
          </a:p>
          <a:p>
            <a:pPr algn="l"/>
            <a:endParaRPr lang="en-US" sz="1400" dirty="0"/>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dirty="0"/>
              <a:t>Safe and simple method for consumers to interact with protected data</a:t>
            </a:r>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dirty="0"/>
              <a:t>Allows to give access to services without exchanging credentials</a:t>
            </a:r>
          </a:p>
          <a:p>
            <a:pPr algn="l"/>
            <a:endParaRPr lang="en-US" sz="1600" dirty="0"/>
          </a:p>
        </p:txBody>
      </p:sp>
      <p:pic>
        <p:nvPicPr>
          <p:cNvPr id="12" name="Picture 11">
            <a:extLst>
              <a:ext uri="{FF2B5EF4-FFF2-40B4-BE49-F238E27FC236}">
                <a16:creationId xmlns:a16="http://schemas.microsoft.com/office/drawing/2014/main" id="{B7AED8BD-717D-420C-BA43-A6E60448F5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2846" y="96390"/>
            <a:ext cx="1402400" cy="1407089"/>
          </a:xfrm>
          <a:prstGeom prst="rect">
            <a:avLst/>
          </a:prstGeom>
        </p:spPr>
      </p:pic>
    </p:spTree>
    <p:extLst>
      <p:ext uri="{BB962C8B-B14F-4D97-AF65-F5344CB8AC3E}">
        <p14:creationId xmlns:p14="http://schemas.microsoft.com/office/powerpoint/2010/main" val="14558282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dirty="0"/>
              <a:t>Standard Roles in OAuth 2.0</a:t>
            </a:r>
            <a:endParaRPr lang="fr-FR" dirty="0"/>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66141" y="1922261"/>
            <a:ext cx="5669218" cy="53737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rgbClr val="0179D7"/>
                </a:solidFill>
              </a:rPr>
              <a:t>Client Application</a:t>
            </a:r>
            <a:endParaRPr lang="en-US" sz="1800" dirty="0">
              <a:solidFill>
                <a:srgbClr val="0179D7"/>
              </a:solidFill>
            </a:endParaRPr>
          </a:p>
          <a:p>
            <a:pPr lvl="1" fontAlgn="ctr"/>
            <a:r>
              <a:rPr lang="en-US" sz="1200" dirty="0"/>
              <a:t>An application making a resource request</a:t>
            </a:r>
          </a:p>
          <a:p>
            <a:pPr lvl="1" fontAlgn="ctr"/>
            <a:r>
              <a:rPr lang="en-US" sz="1200" u="sng" dirty="0"/>
              <a:t>Application</a:t>
            </a:r>
            <a:r>
              <a:rPr lang="en-US" sz="1200" dirty="0"/>
              <a:t> using APIs to perform actions on the resource</a:t>
            </a:r>
          </a:p>
          <a:p>
            <a:pPr lvl="1"/>
            <a:r>
              <a:rPr lang="en-US" sz="1200" b="1" dirty="0"/>
              <a:t>Example</a:t>
            </a:r>
            <a:r>
              <a:rPr lang="en-US" sz="1200" dirty="0"/>
              <a:t>: A word app on your mobile phone</a:t>
            </a:r>
          </a:p>
          <a:p>
            <a:pPr marL="0" indent="0">
              <a:buNone/>
            </a:pPr>
            <a:r>
              <a:rPr lang="en-US" sz="1800" dirty="0"/>
              <a:t> </a:t>
            </a:r>
          </a:p>
          <a:p>
            <a:r>
              <a:rPr lang="en-US" sz="1800" b="1" dirty="0">
                <a:solidFill>
                  <a:srgbClr val="0179D7"/>
                </a:solidFill>
              </a:rPr>
              <a:t>Authorization Server</a:t>
            </a:r>
            <a:endParaRPr lang="en-US" sz="1800" dirty="0">
              <a:solidFill>
                <a:srgbClr val="0179D7"/>
              </a:solidFill>
            </a:endParaRPr>
          </a:p>
          <a:p>
            <a:pPr lvl="1" fontAlgn="ctr"/>
            <a:r>
              <a:rPr lang="en-US" sz="1200" dirty="0"/>
              <a:t>Server that verify identity before issuing access tokens</a:t>
            </a:r>
          </a:p>
          <a:p>
            <a:pPr lvl="1" fontAlgn="ctr"/>
            <a:r>
              <a:rPr lang="en-US" sz="1200" dirty="0"/>
              <a:t>Gets access consent from the resource owner</a:t>
            </a:r>
          </a:p>
          <a:p>
            <a:pPr lvl="1"/>
            <a:r>
              <a:rPr lang="en-US" sz="1200" b="1" dirty="0"/>
              <a:t>Example: </a:t>
            </a:r>
            <a:r>
              <a:rPr lang="en-US" sz="1200" dirty="0"/>
              <a:t>Typically an Identity provider </a:t>
            </a:r>
          </a:p>
          <a:p>
            <a:endParaRPr lang="en-US" sz="1800" dirty="0"/>
          </a:p>
          <a:p>
            <a:r>
              <a:rPr lang="en-US" sz="1800" b="1" dirty="0">
                <a:solidFill>
                  <a:srgbClr val="0179D7"/>
                </a:solidFill>
              </a:rPr>
              <a:t>Resource Server</a:t>
            </a:r>
            <a:r>
              <a:rPr lang="en-US" sz="1800" b="1" dirty="0"/>
              <a:t> </a:t>
            </a:r>
            <a:endParaRPr lang="en-US" sz="1800" dirty="0"/>
          </a:p>
          <a:p>
            <a:pPr lvl="1" fontAlgn="ctr"/>
            <a:r>
              <a:rPr lang="en-US" sz="1200" dirty="0"/>
              <a:t>Server hosting protected resources </a:t>
            </a:r>
          </a:p>
          <a:p>
            <a:pPr lvl="1" fontAlgn="ctr"/>
            <a:r>
              <a:rPr lang="en-US" sz="1200" dirty="0"/>
              <a:t>Typically an API provider</a:t>
            </a:r>
          </a:p>
          <a:p>
            <a:pPr lvl="1"/>
            <a:r>
              <a:rPr lang="en-US" sz="1200" b="1" dirty="0"/>
              <a:t>Example: </a:t>
            </a:r>
            <a:r>
              <a:rPr lang="en-US" sz="1200" dirty="0" err="1"/>
              <a:t>Sharepoint</a:t>
            </a:r>
            <a:r>
              <a:rPr lang="en-US" sz="1200" dirty="0"/>
              <a:t> online</a:t>
            </a:r>
          </a:p>
          <a:p>
            <a:endParaRPr lang="en-US" sz="1800" dirty="0"/>
          </a:p>
          <a:p>
            <a:r>
              <a:rPr lang="en-US" sz="1800" b="1" dirty="0">
                <a:solidFill>
                  <a:srgbClr val="0179D7"/>
                </a:solidFill>
              </a:rPr>
              <a:t>Resource Owner</a:t>
            </a:r>
            <a:endParaRPr lang="en-US" sz="1800" dirty="0">
              <a:solidFill>
                <a:srgbClr val="0179D7"/>
              </a:solidFill>
            </a:endParaRPr>
          </a:p>
          <a:p>
            <a:pPr lvl="1" fontAlgn="ctr"/>
            <a:r>
              <a:rPr lang="en-US" sz="1200" dirty="0"/>
              <a:t>Entity capable of granting access to the protected resource</a:t>
            </a:r>
          </a:p>
          <a:p>
            <a:pPr lvl="1" fontAlgn="ctr"/>
            <a:r>
              <a:rPr lang="en-US" sz="1200" dirty="0"/>
              <a:t>One who Owns the resource</a:t>
            </a:r>
          </a:p>
          <a:p>
            <a:pPr lvl="1"/>
            <a:r>
              <a:rPr lang="en-US" sz="1200" dirty="0"/>
              <a:t>Typically a user of an application</a:t>
            </a:r>
          </a:p>
          <a:p>
            <a:pPr lvl="1"/>
            <a:r>
              <a:rPr lang="en-US" sz="1200" b="1" dirty="0"/>
              <a:t>Example: </a:t>
            </a:r>
            <a:r>
              <a:rPr lang="en-US" sz="1200" dirty="0"/>
              <a:t>You are the owner of your documents in your SharePoint online site.</a:t>
            </a:r>
          </a:p>
          <a:p>
            <a:pPr marL="0" indent="0">
              <a:buNone/>
            </a:pPr>
            <a:endParaRPr lang="fr-FR" sz="1800" dirty="0"/>
          </a:p>
        </p:txBody>
      </p:sp>
      <p:grpSp>
        <p:nvGrpSpPr>
          <p:cNvPr id="4" name="Group 3">
            <a:extLst>
              <a:ext uri="{FF2B5EF4-FFF2-40B4-BE49-F238E27FC236}">
                <a16:creationId xmlns:a16="http://schemas.microsoft.com/office/drawing/2014/main" id="{28BB3095-1C20-40F9-ACCE-138D9596D9EA}"/>
              </a:ext>
            </a:extLst>
          </p:cNvPr>
          <p:cNvGrpSpPr/>
          <p:nvPr/>
        </p:nvGrpSpPr>
        <p:grpSpPr>
          <a:xfrm>
            <a:off x="5664801" y="4160208"/>
            <a:ext cx="1356170" cy="1677565"/>
            <a:chOff x="1466757" y="3821834"/>
            <a:chExt cx="1306760" cy="1677804"/>
          </a:xfrm>
        </p:grpSpPr>
        <p:pic>
          <p:nvPicPr>
            <p:cNvPr id="6" name="Picture 5">
              <a:extLst>
                <a:ext uri="{FF2B5EF4-FFF2-40B4-BE49-F238E27FC236}">
                  <a16:creationId xmlns:a16="http://schemas.microsoft.com/office/drawing/2014/main" id="{860218B5-F8D5-4C28-9005-533604C639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1466757" y="3821834"/>
              <a:ext cx="1306760" cy="13560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D1CD2B-1176-4804-932D-463573B5967C}"/>
                </a:ext>
              </a:extLst>
            </p:cNvPr>
            <p:cNvSpPr txBox="1"/>
            <p:nvPr/>
          </p:nvSpPr>
          <p:spPr>
            <a:xfrm>
              <a:off x="1670855" y="4982499"/>
              <a:ext cx="765195" cy="517139"/>
            </a:xfrm>
            <a:prstGeom prst="rect">
              <a:avLst/>
            </a:prstGeom>
            <a:noFill/>
          </p:spPr>
          <p:txBody>
            <a:bodyPr wrap="none" lIns="182880" tIns="146304" rIns="182880" bIns="146304" rtlCol="0">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r>
                <a:rPr lang="en-US" dirty="0"/>
                <a:t>John</a:t>
              </a:r>
            </a:p>
          </p:txBody>
        </p:sp>
      </p:grpSp>
      <p:cxnSp>
        <p:nvCxnSpPr>
          <p:cNvPr id="8" name="Straight Arrow Connector 7">
            <a:extLst>
              <a:ext uri="{FF2B5EF4-FFF2-40B4-BE49-F238E27FC236}">
                <a16:creationId xmlns:a16="http://schemas.microsoft.com/office/drawing/2014/main" id="{5F0E3FD4-906F-4FAE-BB07-7F36CB84A1DC}"/>
              </a:ext>
            </a:extLst>
          </p:cNvPr>
          <p:cNvCxnSpPr>
            <a:stCxn id="6" idx="0"/>
            <a:endCxn id="13" idx="2"/>
          </p:cNvCxnSpPr>
          <p:nvPr/>
        </p:nvCxnSpPr>
        <p:spPr>
          <a:xfrm flipV="1">
            <a:off x="6342886" y="3467280"/>
            <a:ext cx="3174" cy="69292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3AD2CCD-6EBB-489F-88FF-2DA0D02C88C8}"/>
              </a:ext>
            </a:extLst>
          </p:cNvPr>
          <p:cNvGrpSpPr/>
          <p:nvPr/>
        </p:nvGrpSpPr>
        <p:grpSpPr>
          <a:xfrm>
            <a:off x="5477475" y="1353050"/>
            <a:ext cx="1737170" cy="2114230"/>
            <a:chOff x="2484437" y="1353050"/>
            <a:chExt cx="1737170" cy="2114230"/>
          </a:xfrm>
        </p:grpSpPr>
        <p:grpSp>
          <p:nvGrpSpPr>
            <p:cNvPr id="10" name="Group 9">
              <a:extLst>
                <a:ext uri="{FF2B5EF4-FFF2-40B4-BE49-F238E27FC236}">
                  <a16:creationId xmlns:a16="http://schemas.microsoft.com/office/drawing/2014/main" id="{C4D36D77-1924-4DC2-9F16-4DB9949C0A99}"/>
                </a:ext>
              </a:extLst>
            </p:cNvPr>
            <p:cNvGrpSpPr/>
            <p:nvPr/>
          </p:nvGrpSpPr>
          <p:grpSpPr>
            <a:xfrm>
              <a:off x="2484437" y="1730110"/>
              <a:ext cx="1737170" cy="1737170"/>
              <a:chOff x="5108857" y="2387882"/>
              <a:chExt cx="2218761" cy="2218761"/>
            </a:xfrm>
          </p:grpSpPr>
          <p:pic>
            <p:nvPicPr>
              <p:cNvPr id="12" name="Picture 11">
                <a:extLst>
                  <a:ext uri="{FF2B5EF4-FFF2-40B4-BE49-F238E27FC236}">
                    <a16:creationId xmlns:a16="http://schemas.microsoft.com/office/drawing/2014/main" id="{089A3841-591B-4799-9252-0C2DEB1E1B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985" y="2676439"/>
                <a:ext cx="972504" cy="1728600"/>
              </a:xfrm>
              <a:prstGeom prst="rect">
                <a:avLst/>
              </a:prstGeom>
            </p:spPr>
          </p:pic>
          <p:pic>
            <p:nvPicPr>
              <p:cNvPr id="13" name="Picture 12">
                <a:extLst>
                  <a:ext uri="{FF2B5EF4-FFF2-40B4-BE49-F238E27FC236}">
                    <a16:creationId xmlns:a16="http://schemas.microsoft.com/office/drawing/2014/main" id="{CB5F9174-42CB-4BE4-93A0-A66A181789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8857" y="2387882"/>
                <a:ext cx="2218761" cy="2218761"/>
              </a:xfrm>
              <a:prstGeom prst="rect">
                <a:avLst/>
              </a:prstGeom>
            </p:spPr>
          </p:pic>
        </p:grpSp>
        <p:sp>
          <p:nvSpPr>
            <p:cNvPr id="11" name="TextBox 10">
              <a:extLst>
                <a:ext uri="{FF2B5EF4-FFF2-40B4-BE49-F238E27FC236}">
                  <a16:creationId xmlns:a16="http://schemas.microsoft.com/office/drawing/2014/main" id="{A3950A6B-FD1C-4E9D-BE84-61E02917302D}"/>
                </a:ext>
              </a:extLst>
            </p:cNvPr>
            <p:cNvSpPr txBox="1"/>
            <p:nvPr/>
          </p:nvSpPr>
          <p:spPr>
            <a:xfrm>
              <a:off x="2710730" y="1353050"/>
              <a:ext cx="1345048"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John’s App</a:t>
              </a:r>
            </a:p>
          </p:txBody>
        </p:sp>
      </p:grpSp>
      <p:grpSp>
        <p:nvGrpSpPr>
          <p:cNvPr id="14" name="Group 13">
            <a:extLst>
              <a:ext uri="{FF2B5EF4-FFF2-40B4-BE49-F238E27FC236}">
                <a16:creationId xmlns:a16="http://schemas.microsoft.com/office/drawing/2014/main" id="{9C81A4CA-E15D-4448-8696-5E10A033634D}"/>
              </a:ext>
            </a:extLst>
          </p:cNvPr>
          <p:cNvGrpSpPr/>
          <p:nvPr/>
        </p:nvGrpSpPr>
        <p:grpSpPr>
          <a:xfrm>
            <a:off x="6858310" y="2101723"/>
            <a:ext cx="2971800" cy="517065"/>
            <a:chOff x="4231028" y="2101723"/>
            <a:chExt cx="2971800" cy="517065"/>
          </a:xfrm>
        </p:grpSpPr>
        <p:cxnSp>
          <p:nvCxnSpPr>
            <p:cNvPr id="15" name="Straight Arrow Connector 14">
              <a:extLst>
                <a:ext uri="{FF2B5EF4-FFF2-40B4-BE49-F238E27FC236}">
                  <a16:creationId xmlns:a16="http://schemas.microsoft.com/office/drawing/2014/main" id="{6ACEAE0E-0C8E-4457-89DF-4E8E351CF3E6}"/>
                </a:ext>
              </a:extLst>
            </p:cNvPr>
            <p:cNvCxnSpPr>
              <a:cxnSpLocks/>
            </p:cNvCxnSpPr>
            <p:nvPr/>
          </p:nvCxnSpPr>
          <p:spPr>
            <a:xfrm>
              <a:off x="4231028" y="2601276"/>
              <a:ext cx="297180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7E0248-14F6-426F-A8EF-EBF05567B0E4}"/>
                </a:ext>
              </a:extLst>
            </p:cNvPr>
            <p:cNvSpPr txBox="1"/>
            <p:nvPr/>
          </p:nvSpPr>
          <p:spPr>
            <a:xfrm>
              <a:off x="4725325" y="2101723"/>
              <a:ext cx="1376019"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4. Get Data</a:t>
              </a:r>
            </a:p>
          </p:txBody>
        </p:sp>
      </p:grpSp>
      <p:grpSp>
        <p:nvGrpSpPr>
          <p:cNvPr id="17" name="Group 16">
            <a:extLst>
              <a:ext uri="{FF2B5EF4-FFF2-40B4-BE49-F238E27FC236}">
                <a16:creationId xmlns:a16="http://schemas.microsoft.com/office/drawing/2014/main" id="{776A921E-2287-452D-A7AC-66AA5B2BB268}"/>
              </a:ext>
            </a:extLst>
          </p:cNvPr>
          <p:cNvGrpSpPr/>
          <p:nvPr/>
        </p:nvGrpSpPr>
        <p:grpSpPr>
          <a:xfrm>
            <a:off x="6776760" y="5097462"/>
            <a:ext cx="2921314" cy="517065"/>
            <a:chOff x="3783722" y="5097462"/>
            <a:chExt cx="2921314" cy="517065"/>
          </a:xfrm>
        </p:grpSpPr>
        <p:cxnSp>
          <p:nvCxnSpPr>
            <p:cNvPr id="18" name="Straight Arrow Connector 17">
              <a:extLst>
                <a:ext uri="{FF2B5EF4-FFF2-40B4-BE49-F238E27FC236}">
                  <a16:creationId xmlns:a16="http://schemas.microsoft.com/office/drawing/2014/main" id="{7F1CAAA7-BCC4-4B49-AEFC-873FB913F69E}"/>
                </a:ext>
              </a:extLst>
            </p:cNvPr>
            <p:cNvCxnSpPr/>
            <p:nvPr/>
          </p:nvCxnSpPr>
          <p:spPr>
            <a:xfrm flipV="1">
              <a:off x="3940464" y="5150881"/>
              <a:ext cx="2571304"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609BD4C-5D46-4C1C-BA73-EDBDE175FC2C}"/>
                </a:ext>
              </a:extLst>
            </p:cNvPr>
            <p:cNvSpPr txBox="1"/>
            <p:nvPr/>
          </p:nvSpPr>
          <p:spPr>
            <a:xfrm>
              <a:off x="3783722" y="5097462"/>
              <a:ext cx="292131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2. Authenticate </a:t>
              </a:r>
              <a:r>
                <a:rPr lang="en-US" sz="1600" u="sng" dirty="0">
                  <a:gradFill>
                    <a:gsLst>
                      <a:gs pos="2917">
                        <a:schemeClr val="tx1"/>
                      </a:gs>
                      <a:gs pos="30000">
                        <a:schemeClr val="tx1"/>
                      </a:gs>
                    </a:gsLst>
                    <a:lin ang="5400000" scaled="0"/>
                  </a:gradFill>
                </a:rPr>
                <a:t>and</a:t>
              </a:r>
              <a:r>
                <a:rPr lang="en-US" sz="1600" dirty="0">
                  <a:gradFill>
                    <a:gsLst>
                      <a:gs pos="2917">
                        <a:schemeClr val="tx1"/>
                      </a:gs>
                      <a:gs pos="30000">
                        <a:schemeClr val="tx1"/>
                      </a:gs>
                    </a:gsLst>
                    <a:lin ang="5400000" scaled="0"/>
                  </a:gradFill>
                </a:rPr>
                <a:t> Consent</a:t>
              </a:r>
            </a:p>
          </p:txBody>
        </p:sp>
      </p:grpSp>
      <p:grpSp>
        <p:nvGrpSpPr>
          <p:cNvPr id="20" name="Group 19">
            <a:extLst>
              <a:ext uri="{FF2B5EF4-FFF2-40B4-BE49-F238E27FC236}">
                <a16:creationId xmlns:a16="http://schemas.microsoft.com/office/drawing/2014/main" id="{85A4594B-6CEC-4748-AB36-72258EC3318B}"/>
              </a:ext>
            </a:extLst>
          </p:cNvPr>
          <p:cNvGrpSpPr/>
          <p:nvPr/>
        </p:nvGrpSpPr>
        <p:grpSpPr>
          <a:xfrm rot="1692997">
            <a:off x="6896104" y="3366366"/>
            <a:ext cx="3017520" cy="517065"/>
            <a:chOff x="3950084" y="4432765"/>
            <a:chExt cx="3017520" cy="517065"/>
          </a:xfrm>
        </p:grpSpPr>
        <p:cxnSp>
          <p:nvCxnSpPr>
            <p:cNvPr id="21" name="Straight Arrow Connector 20">
              <a:extLst>
                <a:ext uri="{FF2B5EF4-FFF2-40B4-BE49-F238E27FC236}">
                  <a16:creationId xmlns:a16="http://schemas.microsoft.com/office/drawing/2014/main" id="{FDA22AF2-17DF-4F37-9786-4876942F716E}"/>
                </a:ext>
              </a:extLst>
            </p:cNvPr>
            <p:cNvCxnSpPr/>
            <p:nvPr/>
          </p:nvCxnSpPr>
          <p:spPr>
            <a:xfrm flipV="1">
              <a:off x="3950084" y="4867256"/>
              <a:ext cx="301752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1F6C3A-F72A-4232-9A38-AE23AE0C5C6A}"/>
                </a:ext>
              </a:extLst>
            </p:cNvPr>
            <p:cNvSpPr txBox="1"/>
            <p:nvPr/>
          </p:nvSpPr>
          <p:spPr>
            <a:xfrm>
              <a:off x="4759523" y="4432765"/>
              <a:ext cx="1615250"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3. Issue Token</a:t>
              </a:r>
            </a:p>
          </p:txBody>
        </p:sp>
      </p:grpSp>
      <p:grpSp>
        <p:nvGrpSpPr>
          <p:cNvPr id="23" name="Group 22">
            <a:extLst>
              <a:ext uri="{FF2B5EF4-FFF2-40B4-BE49-F238E27FC236}">
                <a16:creationId xmlns:a16="http://schemas.microsoft.com/office/drawing/2014/main" id="{8058040E-2881-4C42-86C8-D4676AABEF09}"/>
              </a:ext>
            </a:extLst>
          </p:cNvPr>
          <p:cNvGrpSpPr/>
          <p:nvPr/>
        </p:nvGrpSpPr>
        <p:grpSpPr>
          <a:xfrm>
            <a:off x="9820875" y="1359892"/>
            <a:ext cx="1625397" cy="2054082"/>
            <a:chOff x="6827837" y="1359892"/>
            <a:chExt cx="1625397" cy="2054082"/>
          </a:xfrm>
        </p:grpSpPr>
        <p:pic>
          <p:nvPicPr>
            <p:cNvPr id="24" name="Picture 23">
              <a:extLst>
                <a:ext uri="{FF2B5EF4-FFF2-40B4-BE49-F238E27FC236}">
                  <a16:creationId xmlns:a16="http://schemas.microsoft.com/office/drawing/2014/main" id="{0D00828F-3CE2-49DB-9074-17501B9CBE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7837" y="1788577"/>
              <a:ext cx="1625397" cy="1625397"/>
            </a:xfrm>
            <a:prstGeom prst="rect">
              <a:avLst/>
            </a:prstGeom>
          </p:spPr>
        </p:pic>
        <p:sp>
          <p:nvSpPr>
            <p:cNvPr id="25" name="TextBox 24">
              <a:extLst>
                <a:ext uri="{FF2B5EF4-FFF2-40B4-BE49-F238E27FC236}">
                  <a16:creationId xmlns:a16="http://schemas.microsoft.com/office/drawing/2014/main" id="{1E60C068-8A9A-4B3F-8BB9-CA805ECEBA86}"/>
                </a:ext>
              </a:extLst>
            </p:cNvPr>
            <p:cNvSpPr txBox="1"/>
            <p:nvPr/>
          </p:nvSpPr>
          <p:spPr>
            <a:xfrm>
              <a:off x="7035249" y="1359892"/>
              <a:ext cx="1393138"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John’s Data</a:t>
              </a:r>
            </a:p>
          </p:txBody>
        </p:sp>
      </p:grpSp>
      <p:grpSp>
        <p:nvGrpSpPr>
          <p:cNvPr id="26" name="Group 25">
            <a:extLst>
              <a:ext uri="{FF2B5EF4-FFF2-40B4-BE49-F238E27FC236}">
                <a16:creationId xmlns:a16="http://schemas.microsoft.com/office/drawing/2014/main" id="{2B2CB182-EA05-437B-9CDF-4B4F4C7CFEAB}"/>
              </a:ext>
            </a:extLst>
          </p:cNvPr>
          <p:cNvGrpSpPr/>
          <p:nvPr/>
        </p:nvGrpSpPr>
        <p:grpSpPr>
          <a:xfrm>
            <a:off x="9592275" y="4142302"/>
            <a:ext cx="2548992" cy="1851152"/>
            <a:chOff x="6599237" y="4142302"/>
            <a:chExt cx="2548992" cy="1851152"/>
          </a:xfrm>
        </p:grpSpPr>
        <p:grpSp>
          <p:nvGrpSpPr>
            <p:cNvPr id="27" name="Group 26">
              <a:extLst>
                <a:ext uri="{FF2B5EF4-FFF2-40B4-BE49-F238E27FC236}">
                  <a16:creationId xmlns:a16="http://schemas.microsoft.com/office/drawing/2014/main" id="{EF93530B-C807-4C6C-B671-C01AF87D89DD}"/>
                </a:ext>
              </a:extLst>
            </p:cNvPr>
            <p:cNvGrpSpPr/>
            <p:nvPr/>
          </p:nvGrpSpPr>
          <p:grpSpPr>
            <a:xfrm>
              <a:off x="6599237" y="4142302"/>
              <a:ext cx="2548992" cy="1371600"/>
              <a:chOff x="6407772" y="3725862"/>
              <a:chExt cx="2548992" cy="1371600"/>
            </a:xfrm>
          </p:grpSpPr>
          <p:pic>
            <p:nvPicPr>
              <p:cNvPr id="29" name="Picture 28">
                <a:extLst>
                  <a:ext uri="{FF2B5EF4-FFF2-40B4-BE49-F238E27FC236}">
                    <a16:creationId xmlns:a16="http://schemas.microsoft.com/office/drawing/2014/main" id="{741D0A4E-AEF3-4369-A021-23767D7CE4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407772" y="3725862"/>
                <a:ext cx="2548992" cy="1371600"/>
              </a:xfrm>
              <a:prstGeom prst="rect">
                <a:avLst/>
              </a:prstGeom>
              <a:noFill/>
              <a:extLst/>
            </p:spPr>
          </p:pic>
          <p:pic>
            <p:nvPicPr>
              <p:cNvPr id="30" name="Picture 29">
                <a:extLst>
                  <a:ext uri="{FF2B5EF4-FFF2-40B4-BE49-F238E27FC236}">
                    <a16:creationId xmlns:a16="http://schemas.microsoft.com/office/drawing/2014/main" id="{E6A63A57-99E9-4E2A-9249-BEF457B8266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3637" y="4066168"/>
                <a:ext cx="998740" cy="99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TextBox 27">
              <a:extLst>
                <a:ext uri="{FF2B5EF4-FFF2-40B4-BE49-F238E27FC236}">
                  <a16:creationId xmlns:a16="http://schemas.microsoft.com/office/drawing/2014/main" id="{E1FFCB45-B5B1-4FF3-BAC2-490E746938C8}"/>
                </a:ext>
              </a:extLst>
            </p:cNvPr>
            <p:cNvSpPr txBox="1"/>
            <p:nvPr/>
          </p:nvSpPr>
          <p:spPr>
            <a:xfrm>
              <a:off x="7593952" y="5476389"/>
              <a:ext cx="1221040" cy="517065"/>
            </a:xfrm>
            <a:prstGeom prst="rect">
              <a:avLst/>
            </a:prstGeom>
            <a:noFill/>
          </p:spPr>
          <p:txBody>
            <a:bodyPr wrap="none" lIns="182880" tIns="146304" rIns="182880" bIns="146304" rtlCol="0">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r>
                <a:rPr lang="en-US" dirty="0"/>
                <a:t>Azure AD</a:t>
              </a:r>
            </a:p>
          </p:txBody>
        </p:sp>
      </p:grpSp>
      <p:sp>
        <p:nvSpPr>
          <p:cNvPr id="31" name="TextBox 30">
            <a:extLst>
              <a:ext uri="{FF2B5EF4-FFF2-40B4-BE49-F238E27FC236}">
                <a16:creationId xmlns:a16="http://schemas.microsoft.com/office/drawing/2014/main" id="{6B7F2AC0-BF72-45B2-A68E-FBBDD03E90EE}"/>
              </a:ext>
            </a:extLst>
          </p:cNvPr>
          <p:cNvSpPr txBox="1"/>
          <p:nvPr/>
        </p:nvSpPr>
        <p:spPr>
          <a:xfrm>
            <a:off x="5266419" y="3954462"/>
            <a:ext cx="2185278" cy="1148007"/>
          </a:xfrm>
          <a:prstGeom prst="rect">
            <a:avLst/>
          </a:prstGeom>
          <a:solidFill>
            <a:schemeClr val="bg1">
              <a:lumMod val="50000"/>
              <a:alpha val="80000"/>
            </a:schemeClr>
          </a:solidFill>
        </p:spPr>
        <p:txBody>
          <a:bodyPr wrap="non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RESOURCE </a:t>
            </a:r>
          </a:p>
          <a:p>
            <a:pPr algn="ctr">
              <a:lnSpc>
                <a:spcPct val="90000"/>
              </a:lnSpc>
              <a:spcAft>
                <a:spcPts val="600"/>
              </a:spcAft>
            </a:pPr>
            <a:r>
              <a:rPr lang="en-US" sz="2800" dirty="0">
                <a:gradFill>
                  <a:gsLst>
                    <a:gs pos="2917">
                      <a:schemeClr val="tx1"/>
                    </a:gs>
                    <a:gs pos="30000">
                      <a:schemeClr val="tx1"/>
                    </a:gs>
                  </a:gsLst>
                  <a:lin ang="5400000" scaled="0"/>
                </a:gradFill>
              </a:rPr>
              <a:t>OWNER</a:t>
            </a:r>
          </a:p>
        </p:txBody>
      </p:sp>
      <p:sp>
        <p:nvSpPr>
          <p:cNvPr id="32" name="TextBox 31">
            <a:extLst>
              <a:ext uri="{FF2B5EF4-FFF2-40B4-BE49-F238E27FC236}">
                <a16:creationId xmlns:a16="http://schemas.microsoft.com/office/drawing/2014/main" id="{DA961A8F-CF47-4876-9705-2909BB39F583}"/>
              </a:ext>
            </a:extLst>
          </p:cNvPr>
          <p:cNvSpPr txBox="1"/>
          <p:nvPr/>
        </p:nvSpPr>
        <p:spPr>
          <a:xfrm>
            <a:off x="5638008" y="2044990"/>
            <a:ext cx="1494640" cy="683264"/>
          </a:xfrm>
          <a:prstGeom prst="rect">
            <a:avLst/>
          </a:prstGeom>
          <a:solidFill>
            <a:schemeClr val="bg1">
              <a:lumMod val="50000"/>
              <a:alpha val="80000"/>
            </a:schemeClr>
          </a:solidFill>
        </p:spPr>
        <p:txBody>
          <a:bodyPr wrap="non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CLIENT</a:t>
            </a:r>
          </a:p>
        </p:txBody>
      </p:sp>
      <p:sp>
        <p:nvSpPr>
          <p:cNvPr id="33" name="TextBox 32">
            <a:extLst>
              <a:ext uri="{FF2B5EF4-FFF2-40B4-BE49-F238E27FC236}">
                <a16:creationId xmlns:a16="http://schemas.microsoft.com/office/drawing/2014/main" id="{B6B73B06-AA65-4E3E-B75B-7DCB34F43FA9}"/>
              </a:ext>
            </a:extLst>
          </p:cNvPr>
          <p:cNvSpPr txBox="1"/>
          <p:nvPr/>
        </p:nvSpPr>
        <p:spPr>
          <a:xfrm>
            <a:off x="9632216" y="1503586"/>
            <a:ext cx="2185277" cy="1148007"/>
          </a:xfrm>
          <a:prstGeom prst="rect">
            <a:avLst/>
          </a:prstGeom>
          <a:solidFill>
            <a:schemeClr val="bg1">
              <a:lumMod val="50000"/>
              <a:alpha val="80000"/>
            </a:schemeClr>
          </a:solidFill>
        </p:spPr>
        <p:txBody>
          <a:bodyPr wrap="non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RESOURCE </a:t>
            </a:r>
          </a:p>
          <a:p>
            <a:pPr algn="ctr">
              <a:lnSpc>
                <a:spcPct val="90000"/>
              </a:lnSpc>
              <a:spcAft>
                <a:spcPts val="600"/>
              </a:spcAft>
            </a:pPr>
            <a:r>
              <a:rPr lang="en-US" sz="2800" dirty="0">
                <a:gradFill>
                  <a:gsLst>
                    <a:gs pos="2917">
                      <a:schemeClr val="tx1"/>
                    </a:gs>
                    <a:gs pos="30000">
                      <a:schemeClr val="tx1"/>
                    </a:gs>
                  </a:gsLst>
                  <a:lin ang="5400000" scaled="0"/>
                </a:gradFill>
              </a:rPr>
              <a:t>SERVER</a:t>
            </a:r>
          </a:p>
        </p:txBody>
      </p:sp>
      <p:sp>
        <p:nvSpPr>
          <p:cNvPr id="34" name="TextBox 33">
            <a:extLst>
              <a:ext uri="{FF2B5EF4-FFF2-40B4-BE49-F238E27FC236}">
                <a16:creationId xmlns:a16="http://schemas.microsoft.com/office/drawing/2014/main" id="{1E729CB3-97F7-4365-8E2A-7DFA874539E7}"/>
              </a:ext>
            </a:extLst>
          </p:cNvPr>
          <p:cNvSpPr txBox="1"/>
          <p:nvPr/>
        </p:nvSpPr>
        <p:spPr>
          <a:xfrm>
            <a:off x="9539199" y="4125250"/>
            <a:ext cx="2714012" cy="1037207"/>
          </a:xfrm>
          <a:prstGeom prst="rect">
            <a:avLst/>
          </a:prstGeom>
          <a:solidFill>
            <a:schemeClr val="bg1">
              <a:lumMod val="50000"/>
              <a:alpha val="80000"/>
            </a:schemeClr>
          </a:solid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AUTHORIZATION</a:t>
            </a:r>
          </a:p>
          <a:p>
            <a:pPr algn="ctr">
              <a:lnSpc>
                <a:spcPct val="90000"/>
              </a:lnSpc>
              <a:spcAft>
                <a:spcPts val="600"/>
              </a:spcAft>
            </a:pPr>
            <a:r>
              <a:rPr lang="en-US" sz="2400" dirty="0">
                <a:gradFill>
                  <a:gsLst>
                    <a:gs pos="2917">
                      <a:schemeClr val="tx1"/>
                    </a:gs>
                    <a:gs pos="30000">
                      <a:schemeClr val="tx1"/>
                    </a:gs>
                  </a:gsLst>
                  <a:lin ang="5400000" scaled="0"/>
                </a:gradFill>
              </a:rPr>
              <a:t>SERVER</a:t>
            </a:r>
          </a:p>
        </p:txBody>
      </p:sp>
      <p:sp>
        <p:nvSpPr>
          <p:cNvPr id="3" name="TextBox 2">
            <a:extLst>
              <a:ext uri="{FF2B5EF4-FFF2-40B4-BE49-F238E27FC236}">
                <a16:creationId xmlns:a16="http://schemas.microsoft.com/office/drawing/2014/main" id="{6083C85E-A045-4408-9A10-2498F3A5ACE5}"/>
              </a:ext>
            </a:extLst>
          </p:cNvPr>
          <p:cNvSpPr txBox="1"/>
          <p:nvPr/>
        </p:nvSpPr>
        <p:spPr>
          <a:xfrm>
            <a:off x="5943920" y="3588701"/>
            <a:ext cx="503984" cy="489365"/>
          </a:xfrm>
          <a:prstGeom prst="rect">
            <a:avLst/>
          </a:prstGeom>
          <a:noFill/>
        </p:spPr>
        <p:txBody>
          <a:bodyPr wrap="none" lIns="182880" tIns="146304" rIns="182880" bIns="146304" rtlCol="0">
            <a:spAutoFit/>
          </a:bodyPr>
          <a:lstStyle/>
          <a:p>
            <a:pPr>
              <a:lnSpc>
                <a:spcPct val="90000"/>
              </a:lnSpc>
              <a:spcAft>
                <a:spcPts val="600"/>
              </a:spcAft>
            </a:pPr>
            <a:r>
              <a:rPr lang="fr-FR" sz="1400" dirty="0">
                <a:gradFill>
                  <a:gsLst>
                    <a:gs pos="2917">
                      <a:schemeClr val="tx1"/>
                    </a:gs>
                    <a:gs pos="30000">
                      <a:schemeClr val="tx1"/>
                    </a:gs>
                  </a:gsLst>
                  <a:lin ang="5400000" scaled="0"/>
                </a:gradFill>
              </a:rPr>
              <a:t>1.</a:t>
            </a:r>
          </a:p>
        </p:txBody>
      </p:sp>
    </p:spTree>
    <p:extLst>
      <p:ext uri="{BB962C8B-B14F-4D97-AF65-F5344CB8AC3E}">
        <p14:creationId xmlns:p14="http://schemas.microsoft.com/office/powerpoint/2010/main" val="249376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righ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500"/>
                            </p:stCondLst>
                            <p:childTnLst>
                              <p:par>
                                <p:cTn id="29" presetID="6" presetClass="emph" presetSubtype="0" fill="hold" grpId="0" nodeType="afterEffect">
                                  <p:stCondLst>
                                    <p:cond delay="0"/>
                                  </p:stCondLst>
                                  <p:childTnLst>
                                    <p:animScale>
                                      <p:cBhvr>
                                        <p:cTn id="30" dur="2000" fill="hold"/>
                                        <p:tgtEl>
                                          <p:spTgt spid="31"/>
                                        </p:tgtEl>
                                      </p:cBhvr>
                                      <p:by x="50000" y="5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500"/>
                            </p:stCondLst>
                            <p:childTnLst>
                              <p:par>
                                <p:cTn id="37" presetID="6" presetClass="emph" presetSubtype="0" fill="hold" grpId="0" nodeType="afterEffect">
                                  <p:stCondLst>
                                    <p:cond delay="0"/>
                                  </p:stCondLst>
                                  <p:childTnLst>
                                    <p:animScale>
                                      <p:cBhvr>
                                        <p:cTn id="38" dur="2000" fill="hold"/>
                                        <p:tgtEl>
                                          <p:spTgt spid="32"/>
                                        </p:tgtEl>
                                      </p:cBhvr>
                                      <p:by x="50000" y="50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1"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
                            </p:stCondLst>
                            <p:childTnLst>
                              <p:par>
                                <p:cTn id="45" presetID="6" presetClass="emph" presetSubtype="0" fill="hold" grpId="0" nodeType="afterEffect">
                                  <p:stCondLst>
                                    <p:cond delay="0"/>
                                  </p:stCondLst>
                                  <p:childTnLst>
                                    <p:animScale>
                                      <p:cBhvr>
                                        <p:cTn id="46" dur="2000" fill="hold"/>
                                        <p:tgtEl>
                                          <p:spTgt spid="33"/>
                                        </p:tgtEl>
                                      </p:cBhvr>
                                      <p:by x="50000" y="50000"/>
                                    </p:animScale>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1"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500"/>
                            </p:stCondLst>
                            <p:childTnLst>
                              <p:par>
                                <p:cTn id="53" presetID="6" presetClass="emph" presetSubtype="0" fill="hold" grpId="0" nodeType="afterEffect">
                                  <p:stCondLst>
                                    <p:cond delay="0"/>
                                  </p:stCondLst>
                                  <p:childTnLst>
                                    <p:animScale>
                                      <p:cBhvr>
                                        <p:cTn id="54" dur="2000" fill="hold"/>
                                        <p:tgtEl>
                                          <p:spTgt spid="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3" grpId="0" animBg="1"/>
      <p:bldP spid="33" grpId="1" animBg="1"/>
      <p:bldP spid="34" grpId="0" animBg="1"/>
      <p:bldP spid="3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dirty="0" err="1"/>
              <a:t>OAauth</a:t>
            </a:r>
            <a:r>
              <a:rPr lang="en-US" dirty="0"/>
              <a:t> Client types</a:t>
            </a:r>
            <a:endParaRPr lang="fr-FR" dirty="0"/>
          </a:p>
        </p:txBody>
      </p:sp>
      <p:sp>
        <p:nvSpPr>
          <p:cNvPr id="4" name="Espace réservé du texte 2">
            <a:extLst>
              <a:ext uri="{FF2B5EF4-FFF2-40B4-BE49-F238E27FC236}">
                <a16:creationId xmlns:a16="http://schemas.microsoft.com/office/drawing/2014/main" id="{57C7B7BD-E2C5-4A33-9D23-12C38CA13CD5}"/>
              </a:ext>
            </a:extLst>
          </p:cNvPr>
          <p:cNvSpPr txBox="1">
            <a:spLocks/>
          </p:cNvSpPr>
          <p:nvPr/>
        </p:nvSpPr>
        <p:spPr>
          <a:xfrm>
            <a:off x="65821" y="1759921"/>
            <a:ext cx="5608138" cy="389337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0">
              <a:buNone/>
            </a:pPr>
            <a:r>
              <a:rPr lang="en-US" sz="1600" b="1" dirty="0"/>
              <a:t>Clients application access a service on behalf of a user, 2 Client app types</a:t>
            </a:r>
            <a:r>
              <a:rPr lang="en-US" dirty="0"/>
              <a:t> :</a:t>
            </a:r>
          </a:p>
          <a:p>
            <a:pPr marL="342900" lvl="1" indent="0">
              <a:buNone/>
            </a:pPr>
            <a:endParaRPr lang="en-US" sz="1800" dirty="0"/>
          </a:p>
          <a:p>
            <a:pPr marL="342900" lvl="1" indent="0">
              <a:buNone/>
            </a:pPr>
            <a:r>
              <a:rPr lang="en-US" sz="1400" b="1" u="sng" dirty="0">
                <a:solidFill>
                  <a:srgbClr val="0179D7"/>
                </a:solidFill>
              </a:rPr>
              <a:t>Public</a:t>
            </a:r>
            <a:r>
              <a:rPr lang="en-US" sz="1400" b="1" dirty="0">
                <a:solidFill>
                  <a:srgbClr val="0179D7"/>
                </a:solidFill>
              </a:rPr>
              <a:t> client app</a:t>
            </a:r>
            <a:endParaRPr lang="en-US" sz="1400" dirty="0">
              <a:solidFill>
                <a:srgbClr val="0179D7"/>
              </a:solidFill>
            </a:endParaRPr>
          </a:p>
          <a:p>
            <a:pPr lvl="2"/>
            <a:r>
              <a:rPr lang="en-US" sz="1400" dirty="0"/>
              <a:t>Runs locally on a device.  </a:t>
            </a:r>
            <a:r>
              <a:rPr lang="en-US" sz="1400" b="1" dirty="0"/>
              <a:t>Not trusted to hold a secret.</a:t>
            </a:r>
          </a:p>
          <a:p>
            <a:pPr lvl="2"/>
            <a:r>
              <a:rPr lang="en-US" sz="1400" dirty="0"/>
              <a:t>Mostly </a:t>
            </a:r>
            <a:r>
              <a:rPr lang="en-US" sz="1400" b="1" dirty="0"/>
              <a:t>native/desktop applications </a:t>
            </a:r>
            <a:br>
              <a:rPr lang="en-US" sz="1400" dirty="0"/>
            </a:br>
            <a:r>
              <a:rPr lang="en-US" sz="1400" b="1" dirty="0"/>
              <a:t>or user-agent-based applications </a:t>
            </a:r>
            <a:r>
              <a:rPr lang="en-US" sz="1400" dirty="0"/>
              <a:t>(</a:t>
            </a:r>
            <a:r>
              <a:rPr lang="en-US" sz="1400" dirty="0" err="1"/>
              <a:t>javascript</a:t>
            </a:r>
            <a:r>
              <a:rPr lang="en-US" sz="1400" dirty="0"/>
              <a:t> application running in a browser).</a:t>
            </a:r>
          </a:p>
          <a:p>
            <a:pPr marL="342900" lvl="1" indent="0">
              <a:buNone/>
            </a:pPr>
            <a:r>
              <a:rPr lang="en-US" sz="1400" b="1" dirty="0">
                <a:solidFill>
                  <a:srgbClr val="0179D7"/>
                </a:solidFill>
              </a:rPr>
              <a:t>Private/</a:t>
            </a:r>
            <a:r>
              <a:rPr lang="en-US" sz="1400" b="1" u="sng" dirty="0">
                <a:solidFill>
                  <a:srgbClr val="0179D7"/>
                </a:solidFill>
              </a:rPr>
              <a:t>Confidential</a:t>
            </a:r>
            <a:r>
              <a:rPr lang="en-US" sz="1400" b="1" dirty="0">
                <a:solidFill>
                  <a:srgbClr val="0179D7"/>
                </a:solidFill>
              </a:rPr>
              <a:t> client app</a:t>
            </a:r>
            <a:endParaRPr lang="en-US" sz="1400" dirty="0"/>
          </a:p>
          <a:p>
            <a:pPr lvl="2" fontAlgn="ctr"/>
            <a:r>
              <a:rPr lang="en-US" sz="1400" b="1" dirty="0"/>
              <a:t>Can be trusted with secrets.</a:t>
            </a:r>
          </a:p>
          <a:p>
            <a:pPr lvl="2" fontAlgn="ctr"/>
            <a:r>
              <a:rPr lang="en-US" sz="1400" dirty="0"/>
              <a:t>A client capable of keeping a secret  (typically server applications, not in end-user's hands)</a:t>
            </a:r>
          </a:p>
          <a:p>
            <a:pPr lvl="2" fontAlgn="ctr"/>
            <a:r>
              <a:rPr lang="en-US" sz="1400" dirty="0"/>
              <a:t>Mostly </a:t>
            </a:r>
            <a:r>
              <a:rPr lang="en-US" sz="1400" b="1" dirty="0"/>
              <a:t>web apps </a:t>
            </a:r>
            <a:r>
              <a:rPr lang="en-US" sz="1400" dirty="0"/>
              <a:t>(</a:t>
            </a:r>
            <a:r>
              <a:rPr lang="en-GB" sz="1400" dirty="0"/>
              <a:t>confidential server-based component)</a:t>
            </a:r>
          </a:p>
          <a:p>
            <a:pPr marL="342900" lvl="1" indent="0" fontAlgn="ctr">
              <a:buNone/>
            </a:pPr>
            <a:endParaRPr lang="en-US" sz="1800" dirty="0"/>
          </a:p>
          <a:p>
            <a:pPr marL="0" indent="0">
              <a:buNone/>
            </a:pPr>
            <a:endParaRPr lang="fr-FR" sz="1800" dirty="0"/>
          </a:p>
        </p:txBody>
      </p:sp>
      <p:sp>
        <p:nvSpPr>
          <p:cNvPr id="6" name="Rectangle 5">
            <a:extLst>
              <a:ext uri="{FF2B5EF4-FFF2-40B4-BE49-F238E27FC236}">
                <a16:creationId xmlns:a16="http://schemas.microsoft.com/office/drawing/2014/main" id="{530405C9-7A99-40BC-AA46-585F9BF2DF93}"/>
              </a:ext>
            </a:extLst>
          </p:cNvPr>
          <p:cNvSpPr/>
          <p:nvPr/>
        </p:nvSpPr>
        <p:spPr bwMode="auto">
          <a:xfrm>
            <a:off x="6054980" y="3039309"/>
            <a:ext cx="4138833" cy="1683200"/>
          </a:xfrm>
          <a:prstGeom prst="rect">
            <a:avLst/>
          </a:prstGeom>
          <a:noFill/>
          <a:ln w="5715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E5BF3F4-CC27-4F8A-8E6E-A611456BD052}"/>
              </a:ext>
            </a:extLst>
          </p:cNvPr>
          <p:cNvGrpSpPr/>
          <p:nvPr/>
        </p:nvGrpSpPr>
        <p:grpSpPr>
          <a:xfrm>
            <a:off x="6165405" y="3225373"/>
            <a:ext cx="1356170" cy="1497039"/>
            <a:chOff x="1466757" y="3821834"/>
            <a:chExt cx="1306760" cy="1497252"/>
          </a:xfrm>
        </p:grpSpPr>
        <p:pic>
          <p:nvPicPr>
            <p:cNvPr id="8" name="Picture 7">
              <a:extLst>
                <a:ext uri="{FF2B5EF4-FFF2-40B4-BE49-F238E27FC236}">
                  <a16:creationId xmlns:a16="http://schemas.microsoft.com/office/drawing/2014/main" id="{FA5CB9E0-9F59-418B-9413-32E0D1B859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1466757" y="3821834"/>
              <a:ext cx="1306760" cy="13560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7A7BEE-6CF0-4D1A-8555-59D83048052E}"/>
                </a:ext>
              </a:extLst>
            </p:cNvPr>
            <p:cNvSpPr txBox="1"/>
            <p:nvPr/>
          </p:nvSpPr>
          <p:spPr>
            <a:xfrm>
              <a:off x="1844607" y="5042048"/>
              <a:ext cx="466778" cy="277038"/>
            </a:xfrm>
            <a:prstGeom prst="rect">
              <a:avLst/>
            </a:prstGeom>
            <a:noFill/>
          </p:spPr>
          <p:txBody>
            <a:bodyPr wrap="none" rtlCol="0">
              <a:spAutoFit/>
            </a:bodyPr>
            <a:lstStyle/>
            <a:p>
              <a:pPr defTabSz="914218"/>
              <a:r>
                <a:rPr lang="en-US" sz="1200" dirty="0">
                  <a:latin typeface="Segoe UI Light" pitchFamily="34" charset="0"/>
                </a:rPr>
                <a:t>John</a:t>
              </a:r>
              <a:endParaRPr lang="en-US" sz="1600" dirty="0">
                <a:latin typeface="Segoe UI Light" pitchFamily="34" charset="0"/>
              </a:endParaRPr>
            </a:p>
          </p:txBody>
        </p:sp>
      </p:grpSp>
      <p:pic>
        <p:nvPicPr>
          <p:cNvPr id="10" name="Picture 2">
            <a:extLst>
              <a:ext uri="{FF2B5EF4-FFF2-40B4-BE49-F238E27FC236}">
                <a16:creationId xmlns:a16="http://schemas.microsoft.com/office/drawing/2014/main" id="{CED4AEB8-96AF-43A0-9326-AE37CB2D6A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5457" y="3497262"/>
            <a:ext cx="905620" cy="7394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CEFBA3-80C1-4921-9B0C-997F92602BB8}"/>
              </a:ext>
            </a:extLst>
          </p:cNvPr>
          <p:cNvSpPr txBox="1"/>
          <p:nvPr/>
        </p:nvSpPr>
        <p:spPr>
          <a:xfrm>
            <a:off x="7738358" y="4401366"/>
            <a:ext cx="2534382" cy="646321"/>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200" dirty="0">
                <a:solidFill>
                  <a:schemeClr val="tx1"/>
                </a:solidFill>
              </a:rPr>
              <a:t>Client Application </a:t>
            </a:r>
            <a:br>
              <a:rPr lang="en-US" sz="1200" dirty="0">
                <a:solidFill>
                  <a:schemeClr val="tx1"/>
                </a:solidFill>
              </a:rPr>
            </a:br>
            <a:r>
              <a:rPr lang="en-US" sz="1200" dirty="0">
                <a:solidFill>
                  <a:schemeClr val="tx1"/>
                </a:solidFill>
              </a:rPr>
              <a:t>or </a:t>
            </a:r>
            <a:br>
              <a:rPr lang="en-US" sz="1200" dirty="0">
                <a:solidFill>
                  <a:schemeClr val="tx1"/>
                </a:solidFill>
              </a:rPr>
            </a:br>
            <a:r>
              <a:rPr lang="en-US" sz="1200" dirty="0">
                <a:solidFill>
                  <a:schemeClr val="tx1"/>
                </a:solidFill>
              </a:rPr>
              <a:t>web App</a:t>
            </a:r>
          </a:p>
        </p:txBody>
      </p:sp>
      <p:cxnSp>
        <p:nvCxnSpPr>
          <p:cNvPr id="12" name="Straight Arrow Connector 11">
            <a:extLst>
              <a:ext uri="{FF2B5EF4-FFF2-40B4-BE49-F238E27FC236}">
                <a16:creationId xmlns:a16="http://schemas.microsoft.com/office/drawing/2014/main" id="{790F4272-10DE-47F0-B962-84243C3D1CB9}"/>
              </a:ext>
            </a:extLst>
          </p:cNvPr>
          <p:cNvCxnSpPr>
            <a:cxnSpLocks/>
          </p:cNvCxnSpPr>
          <p:nvPr/>
        </p:nvCxnSpPr>
        <p:spPr>
          <a:xfrm>
            <a:off x="7400386" y="3918005"/>
            <a:ext cx="63346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38DB100B-FA95-45FD-B34A-B1F8ACD49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539002" y="3544328"/>
            <a:ext cx="847977" cy="6923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0147C95-CD2A-4408-8893-EF5B670B63E2}"/>
              </a:ext>
            </a:extLst>
          </p:cNvPr>
          <p:cNvSpPr txBox="1"/>
          <p:nvPr/>
        </p:nvSpPr>
        <p:spPr>
          <a:xfrm>
            <a:off x="10272739" y="4443606"/>
            <a:ext cx="1819836" cy="276989"/>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r>
              <a:rPr lang="en-US" sz="1200" dirty="0">
                <a:solidFill>
                  <a:schemeClr val="tx1"/>
                </a:solidFill>
              </a:rPr>
              <a:t>Web Service</a:t>
            </a:r>
          </a:p>
        </p:txBody>
      </p:sp>
      <p:cxnSp>
        <p:nvCxnSpPr>
          <p:cNvPr id="15" name="Straight Arrow Connector 14">
            <a:extLst>
              <a:ext uri="{FF2B5EF4-FFF2-40B4-BE49-F238E27FC236}">
                <a16:creationId xmlns:a16="http://schemas.microsoft.com/office/drawing/2014/main" id="{EFDF5424-4A8A-4EDE-8414-714EFA470F49}"/>
              </a:ext>
            </a:extLst>
          </p:cNvPr>
          <p:cNvCxnSpPr>
            <a:cxnSpLocks/>
          </p:cNvCxnSpPr>
          <p:nvPr/>
        </p:nvCxnSpPr>
        <p:spPr>
          <a:xfrm>
            <a:off x="9619711" y="3940419"/>
            <a:ext cx="76143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A0D908-C917-4914-B615-7AB403C8648E}"/>
              </a:ext>
            </a:extLst>
          </p:cNvPr>
          <p:cNvSpPr txBox="1"/>
          <p:nvPr/>
        </p:nvSpPr>
        <p:spPr>
          <a:xfrm>
            <a:off x="11008690" y="2904322"/>
            <a:ext cx="1435811" cy="317990"/>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pPr algn="l"/>
            <a:r>
              <a:rPr lang="en-US" sz="1467" dirty="0">
                <a:solidFill>
                  <a:srgbClr val="7030A0"/>
                </a:solidFill>
              </a:rPr>
              <a:t>Web Server</a:t>
            </a:r>
          </a:p>
        </p:txBody>
      </p:sp>
      <p:sp>
        <p:nvSpPr>
          <p:cNvPr id="17" name="TextBox 16">
            <a:extLst>
              <a:ext uri="{FF2B5EF4-FFF2-40B4-BE49-F238E27FC236}">
                <a16:creationId xmlns:a16="http://schemas.microsoft.com/office/drawing/2014/main" id="{2ACB0516-1F94-4F4F-BF97-AB48A4AAA5C8}"/>
              </a:ext>
            </a:extLst>
          </p:cNvPr>
          <p:cNvSpPr txBox="1"/>
          <p:nvPr/>
        </p:nvSpPr>
        <p:spPr>
          <a:xfrm>
            <a:off x="5677137" y="4726470"/>
            <a:ext cx="1473739" cy="317990"/>
          </a:xfrm>
          <a:prstGeom prst="rect">
            <a:avLst/>
          </a:prstGeom>
          <a:noFill/>
        </p:spPr>
        <p:txBody>
          <a:bodyPr wrap="square" lIns="91427" tIns="45715" rIns="91427" bIns="45715" rtlCol="0">
            <a:spAutoFit/>
          </a:bodyPr>
          <a:lstStyle>
            <a:defPPr>
              <a:defRPr lang="en-US"/>
            </a:defPPr>
            <a:lvl1pPr algn="ctr" defTabSz="685778">
              <a:defRPr sz="1100">
                <a:solidFill>
                  <a:srgbClr val="FFFFFF"/>
                </a:solidFill>
                <a:latin typeface="Segoe UI Light" pitchFamily="34" charset="0"/>
              </a:defRPr>
            </a:lvl1pPr>
          </a:lstStyle>
          <a:p>
            <a:pPr algn="l"/>
            <a:r>
              <a:rPr lang="en-US" sz="1467" dirty="0">
                <a:solidFill>
                  <a:srgbClr val="002050"/>
                </a:solidFill>
              </a:rPr>
              <a:t>John’s Device</a:t>
            </a:r>
          </a:p>
        </p:txBody>
      </p:sp>
      <p:sp>
        <p:nvSpPr>
          <p:cNvPr id="18" name="Rectangle 17">
            <a:extLst>
              <a:ext uri="{FF2B5EF4-FFF2-40B4-BE49-F238E27FC236}">
                <a16:creationId xmlns:a16="http://schemas.microsoft.com/office/drawing/2014/main" id="{5089E5B5-FF35-47C2-BBBC-B857A42EAED9}"/>
              </a:ext>
            </a:extLst>
          </p:cNvPr>
          <p:cNvSpPr/>
          <p:nvPr/>
        </p:nvSpPr>
        <p:spPr bwMode="auto">
          <a:xfrm>
            <a:off x="7677428" y="3184370"/>
            <a:ext cx="4321739" cy="1860090"/>
          </a:xfrm>
          <a:prstGeom prst="rect">
            <a:avLst/>
          </a:prstGeom>
          <a:noFill/>
          <a:ln w="57150">
            <a:solidFill>
              <a:srgbClr val="7030A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804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p:bldP spid="14" grpId="0"/>
      <p:bldP spid="16" grpId="0"/>
      <p:bldP spid="17" grpId="0"/>
      <p:bldP spid="17" grpId="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C7C39-AA1F-4695-87DB-92CD67D5A27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6</a:t>
            </a:fld>
            <a:endParaRPr lang="en-US" dirty="0"/>
          </a:p>
        </p:txBody>
      </p:sp>
      <p:sp>
        <p:nvSpPr>
          <p:cNvPr id="3" name="Text Placeholder 2">
            <a:extLst>
              <a:ext uri="{FF2B5EF4-FFF2-40B4-BE49-F238E27FC236}">
                <a16:creationId xmlns:a16="http://schemas.microsoft.com/office/drawing/2014/main" id="{8AF6F86A-E7EA-4F9E-9E4F-73EF36F98395}"/>
              </a:ext>
            </a:extLst>
          </p:cNvPr>
          <p:cNvSpPr>
            <a:spLocks noGrp="1"/>
          </p:cNvSpPr>
          <p:nvPr>
            <p:ph type="body" sz="quarter" idx="13"/>
          </p:nvPr>
        </p:nvSpPr>
        <p:spPr/>
        <p:txBody>
          <a:bodyPr/>
          <a:lstStyle/>
          <a:p>
            <a:r>
              <a:rPr lang="en-GB" dirty="0"/>
              <a:t>OAUTH Client App Profiles</a:t>
            </a:r>
            <a:endParaRPr lang="fr-FR" dirty="0"/>
          </a:p>
        </p:txBody>
      </p:sp>
      <p:sp>
        <p:nvSpPr>
          <p:cNvPr id="4" name="Text Placeholder 5">
            <a:extLst>
              <a:ext uri="{FF2B5EF4-FFF2-40B4-BE49-F238E27FC236}">
                <a16:creationId xmlns:a16="http://schemas.microsoft.com/office/drawing/2014/main" id="{798CA828-4008-4DDF-9D91-A49967F8FB56}"/>
              </a:ext>
            </a:extLst>
          </p:cNvPr>
          <p:cNvSpPr txBox="1">
            <a:spLocks/>
          </p:cNvSpPr>
          <p:nvPr/>
        </p:nvSpPr>
        <p:spPr>
          <a:xfrm>
            <a:off x="274639" y="1793688"/>
            <a:ext cx="11887200" cy="443198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rgbClr val="0179D7"/>
                </a:solidFill>
                <a:latin typeface="Calibri Light" panose="020F0302020204030204"/>
              </a:rPr>
              <a:t>Web Application</a:t>
            </a:r>
          </a:p>
          <a:p>
            <a:pPr marL="914400" lvl="1" indent="-457200">
              <a:buFont typeface="Wingdings" panose="05000000000000000000" pitchFamily="2" charset="2"/>
              <a:buChar char="Ø"/>
            </a:pPr>
            <a:r>
              <a:rPr lang="en-GB" sz="1200" dirty="0"/>
              <a:t>Is a </a:t>
            </a:r>
            <a:r>
              <a:rPr lang="en-GB" sz="1200" b="1" dirty="0"/>
              <a:t>confidential client </a:t>
            </a:r>
            <a:r>
              <a:rPr lang="en-GB" sz="1200" dirty="0"/>
              <a:t>running on a web server</a:t>
            </a:r>
          </a:p>
          <a:p>
            <a:pPr marL="914400" lvl="1" indent="-457200">
              <a:buFont typeface="Wingdings" panose="05000000000000000000" pitchFamily="2" charset="2"/>
              <a:buChar char="Ø"/>
            </a:pPr>
            <a:r>
              <a:rPr lang="en-GB" sz="1200" dirty="0"/>
              <a:t>Resource owners access the client via an HTML user interface rendered in a user-agent on the device used by the resource owner</a:t>
            </a:r>
          </a:p>
          <a:p>
            <a:pPr marL="914400" lvl="1" indent="-457200">
              <a:buFont typeface="Wingdings" panose="05000000000000000000" pitchFamily="2" charset="2"/>
              <a:buChar char="Ø"/>
            </a:pPr>
            <a:r>
              <a:rPr lang="en-GB" sz="1200" dirty="0"/>
              <a:t>The client app credentials as well as any access token issued to the client are stored on the web server and are not exposed to or accessible by the resource owner. </a:t>
            </a:r>
            <a:br>
              <a:rPr lang="en-GB" sz="1200" dirty="0"/>
            </a:br>
            <a:endParaRPr lang="en-GB" sz="1200" dirty="0"/>
          </a:p>
          <a:p>
            <a:pPr lvl="0">
              <a:defRPr/>
            </a:pPr>
            <a:r>
              <a:rPr lang="en-US" sz="2400" dirty="0">
                <a:solidFill>
                  <a:srgbClr val="0179D7"/>
                </a:solidFill>
                <a:latin typeface="Calibri Light" panose="020F0302020204030204"/>
              </a:rPr>
              <a:t>User-agent-based Application</a:t>
            </a:r>
          </a:p>
          <a:p>
            <a:pPr marL="914400" lvl="1" indent="-457200">
              <a:buFont typeface="Wingdings" panose="05000000000000000000" pitchFamily="2" charset="2"/>
              <a:buChar char="Ø"/>
            </a:pPr>
            <a:r>
              <a:rPr lang="en-GB" sz="1200" dirty="0"/>
              <a:t>Is a </a:t>
            </a:r>
            <a:r>
              <a:rPr lang="en-GB" sz="1200" b="1" dirty="0"/>
              <a:t>public client i</a:t>
            </a:r>
            <a:r>
              <a:rPr lang="en-GB" sz="1200" dirty="0"/>
              <a:t>n which the client code is downloaded from a web server and executes within a user-agent (e.g., web browser) on the device used by the resource owner</a:t>
            </a:r>
          </a:p>
          <a:p>
            <a:pPr marL="914400" lvl="1" indent="-457200">
              <a:buFont typeface="Wingdings" panose="05000000000000000000" pitchFamily="2" charset="2"/>
              <a:buChar char="Ø"/>
            </a:pPr>
            <a:r>
              <a:rPr lang="en-GB" sz="1200" dirty="0"/>
              <a:t>Protocol data and credentials are easily accessible (and often visible) to the resource owner</a:t>
            </a:r>
          </a:p>
          <a:p>
            <a:pPr marL="914400" lvl="1" indent="-457200">
              <a:buFont typeface="Wingdings" panose="05000000000000000000" pitchFamily="2" charset="2"/>
              <a:buChar char="Ø"/>
            </a:pPr>
            <a:r>
              <a:rPr lang="en-GB" sz="1200" dirty="0"/>
              <a:t>Since such applications reside within the user-agent, they can make seamless use of the user-agent capabilities when requesting authorization.</a:t>
            </a:r>
            <a:br>
              <a:rPr lang="en-GB" sz="1200" dirty="0"/>
            </a:br>
            <a:endParaRPr lang="en-GB" sz="1200" dirty="0"/>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179D7"/>
                </a:solidFill>
                <a:effectLst/>
                <a:uLnTx/>
                <a:uFillTx/>
                <a:latin typeface="Calibri Light" panose="020F0302020204030204"/>
                <a:ea typeface="+mn-ea"/>
                <a:cs typeface="+mn-cs"/>
              </a:rPr>
              <a:t>Native Application</a:t>
            </a:r>
          </a:p>
          <a:p>
            <a:pPr marL="914400" lvl="1" indent="-457200">
              <a:buFont typeface="Wingdings" panose="05000000000000000000" pitchFamily="2" charset="2"/>
              <a:buChar char="Ø"/>
            </a:pPr>
            <a:r>
              <a:rPr lang="en-GB" sz="1200" dirty="0"/>
              <a:t>Is a </a:t>
            </a:r>
            <a:r>
              <a:rPr lang="en-GB" sz="1200" b="1" dirty="0"/>
              <a:t>public client </a:t>
            </a:r>
            <a:r>
              <a:rPr lang="en-GB" sz="1200" dirty="0"/>
              <a:t>installed and executed on the device used by the resource owner</a:t>
            </a:r>
          </a:p>
          <a:p>
            <a:pPr marL="914400" lvl="1" indent="-457200">
              <a:buFont typeface="Wingdings" panose="05000000000000000000" pitchFamily="2" charset="2"/>
              <a:buChar char="Ø"/>
            </a:pPr>
            <a:r>
              <a:rPr lang="en-GB" sz="1200" dirty="0"/>
              <a:t>Protocol data and credentials are accessible to the resource owner</a:t>
            </a:r>
          </a:p>
          <a:p>
            <a:pPr marL="914400" lvl="1" indent="-457200">
              <a:buFont typeface="Wingdings" panose="05000000000000000000" pitchFamily="2" charset="2"/>
              <a:buChar char="Ø"/>
            </a:pPr>
            <a:r>
              <a:rPr lang="en-GB" sz="1200" dirty="0"/>
              <a:t>It is assumed that any client authentication credentials included in the application can be extracted</a:t>
            </a:r>
          </a:p>
          <a:p>
            <a:pPr marL="914400" lvl="1" indent="-457200">
              <a:buFont typeface="Wingdings" panose="05000000000000000000" pitchFamily="2" charset="2"/>
              <a:buChar char="Ø"/>
            </a:pPr>
            <a:r>
              <a:rPr lang="en-GB" sz="1200" dirty="0"/>
              <a:t>On the other hand, dynamically issued credentials such as access tokens or refresh tokens can receive an acceptable level of protection</a:t>
            </a:r>
          </a:p>
          <a:p>
            <a:pPr marL="914400" lvl="1" indent="-457200">
              <a:buFont typeface="Wingdings" panose="05000000000000000000" pitchFamily="2" charset="2"/>
              <a:buChar char="Ø"/>
            </a:pPr>
            <a:r>
              <a:rPr lang="en-GB" sz="1200" dirty="0"/>
              <a:t>At a minimum, these credentials are protected from hostile servers with which the application may interact</a:t>
            </a:r>
          </a:p>
          <a:p>
            <a:pPr marL="914400" lvl="1" indent="-457200">
              <a:buFont typeface="Wingdings" panose="05000000000000000000" pitchFamily="2" charset="2"/>
              <a:buChar char="Ø"/>
            </a:pPr>
            <a:r>
              <a:rPr lang="en-GB" sz="1200" dirty="0"/>
              <a:t>On some platforms, these credentials might be protected from other applications residing on the same device </a:t>
            </a:r>
          </a:p>
        </p:txBody>
      </p:sp>
    </p:spTree>
    <p:extLst>
      <p:ext uri="{BB962C8B-B14F-4D97-AF65-F5344CB8AC3E}">
        <p14:creationId xmlns:p14="http://schemas.microsoft.com/office/powerpoint/2010/main" val="9310677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fr-FR" dirty="0"/>
              <a:t>Client App Registration</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66141" y="1922261"/>
            <a:ext cx="11887200" cy="454893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GB" sz="1800" dirty="0">
                <a:latin typeface="+mn-lt"/>
              </a:rPr>
              <a:t>For most scenarios, the </a:t>
            </a:r>
            <a:r>
              <a:rPr lang="en-GB" sz="1800" b="1" dirty="0">
                <a:latin typeface="+mn-lt"/>
              </a:rPr>
              <a:t>Client app </a:t>
            </a:r>
            <a:r>
              <a:rPr lang="en-GB" sz="1800" dirty="0">
                <a:latin typeface="+mn-lt"/>
              </a:rPr>
              <a:t>needs to be </a:t>
            </a:r>
            <a:r>
              <a:rPr lang="en-GB" sz="1800" b="1" dirty="0">
                <a:latin typeface="+mn-lt"/>
              </a:rPr>
              <a:t>registered</a:t>
            </a:r>
            <a:r>
              <a:rPr lang="en-GB" sz="1800" dirty="0">
                <a:latin typeface="+mn-lt"/>
              </a:rPr>
              <a:t> with the Authorization Server in advance</a:t>
            </a:r>
          </a:p>
          <a:p>
            <a:pPr lvl="1">
              <a:buFont typeface="Wingdings" panose="05000000000000000000" pitchFamily="2" charset="2"/>
              <a:buChar char="§"/>
            </a:pPr>
            <a:r>
              <a:rPr lang="en-GB" sz="1600" dirty="0"/>
              <a:t>Ensure that the client is a known and trusted entity</a:t>
            </a:r>
          </a:p>
          <a:p>
            <a:pPr lvl="1">
              <a:buFont typeface="Wingdings" panose="05000000000000000000" pitchFamily="2" charset="2"/>
              <a:buChar char="§"/>
            </a:pPr>
            <a:r>
              <a:rPr lang="en-GB" sz="1600" dirty="0"/>
              <a:t>Generates a client identifier</a:t>
            </a:r>
          </a:p>
          <a:p>
            <a:pPr lvl="1">
              <a:buFont typeface="Wingdings" panose="05000000000000000000" pitchFamily="2" charset="2"/>
              <a:buChar char="§"/>
            </a:pPr>
            <a:r>
              <a:rPr lang="en-GB" sz="1600" dirty="0"/>
              <a:t>Establish an authentication secret between the Client and Authorization Server</a:t>
            </a:r>
          </a:p>
          <a:p>
            <a:pPr lvl="1">
              <a:buFont typeface="Wingdings" panose="05000000000000000000" pitchFamily="2" charset="2"/>
              <a:buChar char="§"/>
            </a:pPr>
            <a:endParaRPr lang="en-GB" sz="1600" b="1" dirty="0"/>
          </a:p>
          <a:p>
            <a:pPr>
              <a:buFont typeface="Wingdings" panose="05000000000000000000" pitchFamily="2" charset="2"/>
              <a:buChar char="§"/>
            </a:pPr>
            <a:r>
              <a:rPr lang="en-GB" sz="1800" b="1" dirty="0"/>
              <a:t>Client must provide </a:t>
            </a:r>
          </a:p>
          <a:p>
            <a:pPr lvl="1">
              <a:buFont typeface="Wingdings" panose="05000000000000000000" pitchFamily="2" charset="2"/>
              <a:buChar char="§"/>
            </a:pPr>
            <a:r>
              <a:rPr lang="en-GB" sz="1600" dirty="0"/>
              <a:t>Client type : Public / Private</a:t>
            </a:r>
          </a:p>
          <a:p>
            <a:pPr lvl="1">
              <a:buFont typeface="Wingdings" panose="05000000000000000000" pitchFamily="2" charset="2"/>
              <a:buChar char="§"/>
            </a:pPr>
            <a:r>
              <a:rPr lang="en-GB" sz="1600" dirty="0"/>
              <a:t>Allowed redirection URI’s (where to send the Tokens)</a:t>
            </a:r>
          </a:p>
          <a:p>
            <a:pPr lvl="1">
              <a:buFont typeface="Wingdings" panose="05000000000000000000" pitchFamily="2" charset="2"/>
              <a:buChar char="§"/>
            </a:pPr>
            <a:r>
              <a:rPr lang="en-US" sz="1600" dirty="0"/>
              <a:t>Other information such as name, website, description, logos, etc.</a:t>
            </a:r>
            <a:br>
              <a:rPr lang="en-US" sz="1600" dirty="0"/>
            </a:br>
            <a:endParaRPr lang="en-US" sz="1600" dirty="0"/>
          </a:p>
          <a:p>
            <a:pPr>
              <a:buFont typeface="Wingdings" panose="05000000000000000000" pitchFamily="2" charset="2"/>
              <a:buChar char="§"/>
            </a:pPr>
            <a:r>
              <a:rPr lang="en-US" sz="1800" b="1" dirty="0"/>
              <a:t>After registering, the authorization server will provide the client :</a:t>
            </a:r>
          </a:p>
          <a:p>
            <a:pPr lvl="1">
              <a:buFont typeface="Wingdings" panose="05000000000000000000" pitchFamily="2" charset="2"/>
              <a:buChar char="§"/>
            </a:pPr>
            <a:r>
              <a:rPr lang="en-US" sz="1800" b="1"/>
              <a:t>Client </a:t>
            </a:r>
            <a:r>
              <a:rPr lang="en-US" sz="1800" b="1" dirty="0"/>
              <a:t>ID</a:t>
            </a:r>
          </a:p>
          <a:p>
            <a:pPr lvl="1">
              <a:buFont typeface="Wingdings" panose="05000000000000000000" pitchFamily="2" charset="2"/>
              <a:buChar char="§"/>
            </a:pPr>
            <a:r>
              <a:rPr lang="en-US" sz="1800" b="1" dirty="0"/>
              <a:t>Client Secret</a:t>
            </a:r>
          </a:p>
          <a:p>
            <a:pPr marL="1130300" lvl="2" indent="-457200">
              <a:buFont typeface="Wingdings" panose="05000000000000000000" pitchFamily="2" charset="2"/>
              <a:buChar char="§"/>
            </a:pPr>
            <a:endParaRPr lang="en-US" sz="1400" b="1" dirty="0"/>
          </a:p>
          <a:p>
            <a:pPr marL="914400" lvl="1" indent="-457200">
              <a:buFont typeface="Wingdings" panose="05000000000000000000" pitchFamily="2" charset="2"/>
              <a:buChar char="§"/>
            </a:pPr>
            <a:endParaRPr lang="en-US" sz="1800" dirty="0"/>
          </a:p>
          <a:p>
            <a:pPr marL="1130300" lvl="2" indent="-457200">
              <a:buFont typeface="Wingdings" panose="05000000000000000000" pitchFamily="2" charset="2"/>
              <a:buChar char="§"/>
            </a:pPr>
            <a:endParaRPr lang="en-GB" sz="1400" dirty="0"/>
          </a:p>
        </p:txBody>
      </p:sp>
    </p:spTree>
    <p:extLst>
      <p:ext uri="{BB962C8B-B14F-4D97-AF65-F5344CB8AC3E}">
        <p14:creationId xmlns:p14="http://schemas.microsoft.com/office/powerpoint/2010/main" val="16676844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5DF1CE-3002-42E2-9B2A-23505F611370}"/>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8</a:t>
            </a:fld>
            <a:endParaRPr lang="en-US" dirty="0"/>
          </a:p>
        </p:txBody>
      </p:sp>
      <p:sp>
        <p:nvSpPr>
          <p:cNvPr id="3" name="Text Placeholder 2">
            <a:extLst>
              <a:ext uri="{FF2B5EF4-FFF2-40B4-BE49-F238E27FC236}">
                <a16:creationId xmlns:a16="http://schemas.microsoft.com/office/drawing/2014/main" id="{D1664C15-A66D-4C09-B167-C346BBDD0AF9}"/>
              </a:ext>
            </a:extLst>
          </p:cNvPr>
          <p:cNvSpPr>
            <a:spLocks noGrp="1"/>
          </p:cNvSpPr>
          <p:nvPr>
            <p:ph type="body" sz="quarter" idx="13"/>
          </p:nvPr>
        </p:nvSpPr>
        <p:spPr/>
        <p:txBody>
          <a:bodyPr/>
          <a:lstStyle/>
          <a:p>
            <a:r>
              <a:rPr lang="en-US" dirty="0"/>
              <a:t>OAUTH Endpoints</a:t>
            </a:r>
            <a:endParaRPr lang="fr-FR" dirty="0"/>
          </a:p>
        </p:txBody>
      </p:sp>
      <p:sp>
        <p:nvSpPr>
          <p:cNvPr id="4" name="Espace réservé du texte 2">
            <a:extLst>
              <a:ext uri="{FF2B5EF4-FFF2-40B4-BE49-F238E27FC236}">
                <a16:creationId xmlns:a16="http://schemas.microsoft.com/office/drawing/2014/main" id="{3E6F2279-511F-4ADA-9DD2-27E4126CFC4C}"/>
              </a:ext>
            </a:extLst>
          </p:cNvPr>
          <p:cNvSpPr txBox="1">
            <a:spLocks/>
          </p:cNvSpPr>
          <p:nvPr/>
        </p:nvSpPr>
        <p:spPr>
          <a:xfrm>
            <a:off x="274702" y="1851360"/>
            <a:ext cx="4846267" cy="429425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solidFill>
                  <a:srgbClr val="0179D7"/>
                </a:solidFill>
              </a:rPr>
              <a:t>Two 'Authorization Server' endpoints</a:t>
            </a:r>
          </a:p>
          <a:p>
            <a:pPr lvl="1"/>
            <a:r>
              <a:rPr lang="en-US" sz="1600" b="1" dirty="0">
                <a:solidFill>
                  <a:srgbClr val="0179D7"/>
                </a:solidFill>
              </a:rPr>
              <a:t>Authorization Endpoint</a:t>
            </a:r>
            <a:endParaRPr lang="en-US" sz="1600" dirty="0">
              <a:solidFill>
                <a:srgbClr val="0179D7"/>
              </a:solidFill>
            </a:endParaRPr>
          </a:p>
          <a:p>
            <a:pPr lvl="2" fontAlgn="ctr"/>
            <a:r>
              <a:rPr lang="en-US" sz="1400" dirty="0"/>
              <a:t>End-user facing</a:t>
            </a:r>
          </a:p>
          <a:p>
            <a:pPr lvl="2" fontAlgn="ctr"/>
            <a:r>
              <a:rPr lang="en-US" sz="1400" dirty="0"/>
              <a:t>User authenticates and grants consent</a:t>
            </a:r>
          </a:p>
          <a:p>
            <a:pPr lvl="2" fontAlgn="ctr"/>
            <a:r>
              <a:rPr lang="en-US" sz="1400" dirty="0"/>
              <a:t>This is normally a web page with a login and password box</a:t>
            </a:r>
            <a:br>
              <a:rPr lang="en-US" sz="800" dirty="0"/>
            </a:br>
            <a:endParaRPr lang="en-US" sz="1400" dirty="0"/>
          </a:p>
          <a:p>
            <a:pPr lvl="1"/>
            <a:r>
              <a:rPr lang="en-US" sz="1600" b="1" dirty="0">
                <a:solidFill>
                  <a:srgbClr val="0179D7"/>
                </a:solidFill>
              </a:rPr>
              <a:t>Token Endpoint</a:t>
            </a:r>
            <a:endParaRPr lang="en-US" sz="1600" dirty="0"/>
          </a:p>
          <a:p>
            <a:pPr lvl="2" fontAlgn="ctr"/>
            <a:r>
              <a:rPr lang="en-US" sz="1400" dirty="0"/>
              <a:t>Used for obtaining an access token</a:t>
            </a:r>
          </a:p>
          <a:p>
            <a:pPr lvl="2" fontAlgn="ctr"/>
            <a:r>
              <a:rPr lang="en-US" sz="1400" dirty="0"/>
              <a:t>Typically a web service</a:t>
            </a:r>
            <a:br>
              <a:rPr lang="en-US" sz="1400" dirty="0"/>
            </a:br>
            <a:br>
              <a:rPr lang="en-US" sz="800" dirty="0"/>
            </a:br>
            <a:endParaRPr lang="en-US" sz="1400" dirty="0"/>
          </a:p>
          <a:p>
            <a:pPr marL="0" indent="0">
              <a:buNone/>
            </a:pPr>
            <a:r>
              <a:rPr lang="en-US" sz="1800" b="1" dirty="0">
                <a:solidFill>
                  <a:srgbClr val="0179D7"/>
                </a:solidFill>
              </a:rPr>
              <a:t>One Client Endpoint</a:t>
            </a:r>
          </a:p>
          <a:p>
            <a:pPr lvl="1"/>
            <a:r>
              <a:rPr lang="en-US" sz="1600" b="1" dirty="0">
                <a:solidFill>
                  <a:srgbClr val="0179D7"/>
                </a:solidFill>
              </a:rPr>
              <a:t>Redirect Endpoint</a:t>
            </a:r>
          </a:p>
          <a:p>
            <a:pPr lvl="2"/>
            <a:r>
              <a:rPr lang="en-GB" sz="1400" dirty="0"/>
              <a:t>Client listens for authorization code</a:t>
            </a:r>
          </a:p>
          <a:p>
            <a:pPr lvl="2"/>
            <a:r>
              <a:rPr lang="en-GB" sz="1400" dirty="0"/>
              <a:t>Used in the authorization code grant scenario</a:t>
            </a:r>
          </a:p>
          <a:p>
            <a:pPr marL="571500" lvl="2" indent="0" fontAlgn="ctr">
              <a:buNone/>
            </a:pPr>
            <a:br>
              <a:rPr lang="en-US" sz="800" dirty="0"/>
            </a:br>
            <a:endParaRPr lang="fr-FR" sz="1800" dirty="0"/>
          </a:p>
        </p:txBody>
      </p:sp>
    </p:spTree>
    <p:extLst>
      <p:ext uri="{BB962C8B-B14F-4D97-AF65-F5344CB8AC3E}">
        <p14:creationId xmlns:p14="http://schemas.microsoft.com/office/powerpoint/2010/main" val="29643195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051&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Y&lt;/m_strFormatTime&gt;&lt;/m_precDefaultDate&gt;&lt;m_precDefaultYear&gt;&lt;m_bNumberIsYear val=&quot;0&quot;/&gt;&lt;/m_precDefaultYear&gt;&lt;m_precDefaultQuarter&gt;&lt;m_bNumberIsYear val=&quot;0&quot;/&gt;&lt;/m_precDefaultQuarter&gt;&lt;m_precDefaultMonth&gt;&lt;m_bNumberIsYear val=&quot;0&quot;/&gt;&lt;/m_precDefaultMonth&gt;&lt;m_precDefaultWeek&gt;&lt;m_bNumberIsYear val=&quot;0&quot;/&gt;&lt;/m_precDefaultWeek&gt;&lt;m_precDefaultDay&gt;&lt;m_bNumberIsYear val=&quot;0&quot;/&gt;&lt;/m_precDefaultDay&gt;&lt;m_mruColor&gt;&lt;m_vecMRU length=&quot;20&quot;&gt;&lt;elem m_fUsage=&quot;1.00000000000000000000E+000&quot;&gt;&lt;m_msothmcolidx val=&quot;0&quot;/&gt;&lt;m_rgb r=&quot;f5&quot; g=&quot;d4&quot; b=&quot;da&quot;/&gt;&lt;m_ppcolschidx tagver0=&quot;23004&quot; tagname0=&quot;m_ppcolschidxUNRECOGNIZED&quot; val=&quot;0&quot;/&gt;&lt;m_nBrightness val=&quot;0&quot;/&gt;&lt;/elem&gt;&lt;elem m_fUsage=&quot;9.00000000000000020000E-001&quot;&gt;&lt;m_msothmcolidx val=&quot;0&quot;/&gt;&lt;m_rgb r=&quot;ea&quot; g=&quot;a9&quot; b=&quot;b6&quot;/&gt;&lt;m_ppcolschidx tagver0=&quot;23004&quot; tagname0=&quot;m_ppcolschidxUNRECOGNIZED&quot; val=&quot;0&quot;/&gt;&lt;m_nBrightness val=&quot;0&quot;/&gt;&lt;/elem&gt;&lt;elem m_fUsage=&quot;8.10000000000000050000E-001&quot;&gt;&lt;m_msothmcolidx val=&quot;0&quot;/&gt;&lt;m_rgb r=&quot;e0&quot; g=&quot;7e&quot; b=&quot;91&quot;/&gt;&lt;m_ppcolschidx tagver0=&quot;23004&quot; tagname0=&quot;m_ppcolschidxUNRECOGNIZED&quot; val=&quot;0&quot;/&gt;&lt;m_nBrightness val=&quot;0&quot;/&gt;&lt;/elem&gt;&lt;elem m_fUsage=&quot;7.29000000000000090000E-001&quot;&gt;&lt;m_msothmcolidx val=&quot;0&quot;/&gt;&lt;m_rgb r=&quot;c4&quot; g=&quot;2f&quot; b=&quot;4c&quot;/&gt;&lt;m_ppcolschidx tagver0=&quot;23004&quot; tagname0=&quot;m_ppcolschidxUNRECOGNIZED&quot; val=&quot;0&quot;/&gt;&lt;m_nBrightness val=&quot;0&quot;/&gt;&lt;/elem&gt;&lt;elem m_fUsage=&quot;6.56100000000000130000E-001&quot;&gt;&lt;m_msothmcolidx val=&quot;0&quot;/&gt;&lt;m_rgb r=&quot;dc&quot; g=&quot;e6&quot; b=&quot;f2&quot;/&gt;&lt;m_ppcolschidx tagver0=&quot;23004&quot; tagname0=&quot;m_ppcolschidxUNRECOGNIZED&quot; val=&quot;0&quot;/&gt;&lt;m_nBrightness val=&quot;0&quot;/&gt;&lt;/elem&gt;&lt;elem m_fUsage=&quot;5.96240132571000060000E-001&quot;&gt;&lt;m_msothmcolidx val=&quot;0&quot;/&gt;&lt;m_rgb r=&quot;40&quot; g=&quot;b0&quot; b=&quot;ff&quot;/&gt;&lt;m_ppcolschidx tagver0=&quot;23004&quot; tagname0=&quot;m_ppcolschidxUNRECOGNIZED&quot; val=&quot;0&quot;/&gt;&lt;m_nBrightness val=&quot;0&quot;/&gt;&lt;/elem&gt;&lt;elem m_fUsage=&quot;5.90490000000000180000E-001&quot;&gt;&lt;m_msothmcolidx val=&quot;0&quot;/&gt;&lt;m_rgb r=&quot;b9&quot; g=&quot;cd&quot; b=&quot;e5&quot;/&gt;&lt;m_ppcolschidx tagver0=&quot;23004&quot; tagname0=&quot;m_ppcolschidxUNRECOGNIZED&quot; val=&quot;0&quot;/&gt;&lt;m_nBrightness val=&quot;0&quot;/&gt;&lt;/elem&gt;&lt;elem m_fUsage=&quot;5.31441000000000160000E-001&quot;&gt;&lt;m_msothmcolidx val=&quot;0&quot;/&gt;&lt;m_rgb r=&quot;95&quot; g=&quot;b3&quot; b=&quot;d7&quot;/&gt;&lt;m_ppcolschidx tagver0=&quot;23004&quot; tagname0=&quot;m_ppcolschidxUNRECOGNIZED&quot; val=&quot;0&quot;/&gt;&lt;m_nBrightness val=&quot;0&quot;/&gt;&lt;/elem&gt;&lt;elem m_fUsage=&quot;4.78296900000000140000E-001&quot;&gt;&lt;m_msothmcolidx val=&quot;0&quot;/&gt;&lt;m_rgb r=&quot;4f&quot; g=&quot;81&quot; b=&quot;bd&quot;/&gt;&lt;m_ppcolschidx tagver0=&quot;23004&quot; tagname0=&quot;m_ppcolschidxUNRECOGNIZED&quot; val=&quot;0&quot;/&gt;&lt;m_nBrightness val=&quot;0&quot;/&gt;&lt;/elem&gt;&lt;elem m_fUsage=&quot;4.30467210000000160000E-001&quot;&gt;&lt;m_msothmcolidx val=&quot;0&quot;/&gt;&lt;m_rgb r=&quot;e6&quot; g=&quot;b9&quot; b=&quot;b8&quot;/&gt;&lt;m_ppcolschidx tagver0=&quot;23004&quot; tagname0=&quot;m_ppcolschidxUNRECOGNIZED&quot; val=&quot;0&quot;/&gt;&lt;m_nBrightness val=&quot;0&quot;/&gt;&lt;/elem&gt;&lt;elem m_fUsage=&quot;3.87420489000000150000E-001&quot;&gt;&lt;m_msothmcolidx val=&quot;0&quot;/&gt;&lt;m_rgb r=&quot;bf&quot; g=&quot;e4&quot; b=&quot;ff&quot;/&gt;&lt;m_ppcolschidx tagver0=&quot;23004&quot; tagname0=&quot;m_ppcolschidxUNRECOGNIZED&quot; val=&quot;0&quot;/&gt;&lt;m_nBrightness val=&quot;0&quot;/&gt;&lt;/elem&gt;&lt;elem m_fUsage=&quot;3.48678440100000150000E-001&quot;&gt;&lt;m_msothmcolidx val=&quot;0&quot;/&gt;&lt;m_rgb r=&quot;80&quot; g=&quot;ca&quot; b=&quot;ff&quot;/&gt;&lt;m_ppcolschidx tagver0=&quot;23004&quot; tagname0=&quot;m_ppcolschidxUNRECOGNIZED&quot; val=&quot;0&quot;/&gt;&lt;m_nBrightness val=&quot;0&quot;/&gt;&lt;/elem&gt;&lt;elem m_fUsage=&quot;2.59513624428511560000E-001&quot;&gt;&lt;m_msothmcolidx val=&quot;0&quot;/&gt;&lt;m_rgb r=&quot;c6&quot; g=&quot;d9&quot; b=&quot;f1&quot;/&gt;&lt;m_ppcolschidx tagver0=&quot;23004&quot; tagname0=&quot;m_ppcolschidxUNRECOGNIZED&quot; val=&quot;0&quot;/&gt;&lt;m_nBrightness val=&quot;0&quot;/&gt;&lt;/elem&gt;&lt;elem m_fUsage=&quot;2.54186582832900130000E-001&quot;&gt;&lt;m_msothmcolidx val=&quot;0&quot;/&gt;&lt;m_rgb r=&quot;0&quot; g=&quot;70&quot; b=&quot;c0&quot;/&gt;&lt;m_ppcolschidx tagver0=&quot;23004&quot; tagname0=&quot;m_ppcolschidxUNRECOGNIZED&quot; val=&quot;0&quot;/&gt;&lt;m_nBrightness val=&quot;0&quot;/&gt;&lt;/elem&gt;&lt;elem m_fUsage=&quot;2.33562261985660410000E-001&quot;&gt;&lt;m_msothmcolidx val=&quot;0&quot;/&gt;&lt;m_rgb r=&quot;55&quot; g=&quot;8e&quot; b=&quot;d5&quot;/&gt;&lt;m_ppcolschidx tagver0=&quot;23004&quot; tagname0=&quot;m_ppcolschidxUNRECOGNIZED&quot; val=&quot;0&quot;/&gt;&lt;m_nBrightness val=&quot;0&quot;/&gt;&lt;/elem&gt;&lt;elem m_fUsage=&quot;2.28767924549610120000E-001&quot;&gt;&lt;m_msothmcolidx val=&quot;0&quot;/&gt;&lt;m_rgb r=&quot;f7&quot; g=&quot;cf&quot; b=&quot;d6&quot;/&gt;&lt;m_ppcolschidx tagver0=&quot;23004&quot; tagname0=&quot;m_ppcolschidxUNRECOGNIZED&quot; val=&quot;0&quot;/&gt;&lt;m_nBrightness val=&quot;0&quot;/&gt;&lt;/elem&gt;&lt;elem m_fUsage=&quot;2.10206035787094380000E-001&quot;&gt;&lt;m_msothmcolidx val=&quot;0&quot;/&gt;&lt;m_rgb r=&quot;1f&quot; g=&quot;49&quot; b=&quot;7d&quot;/&gt;&lt;m_ppcolschidx tagver0=&quot;23004&quot; tagname0=&quot;m_ppcolschidxUNRECOGNIZED&quot; val=&quot;0&quot;/&gt;&lt;m_nBrightness val=&quot;0&quot;/&gt;&lt;/elem&gt;&lt;elem m_fUsage=&quot;2.05891132094649100000E-001&quot;&gt;&lt;m_msothmcolidx val=&quot;0&quot;/&gt;&lt;m_rgb r=&quot;ef&quot; g=&quot;9e&quot; b=&quot;ae&quot;/&gt;&lt;m_ppcolschidx tagver0=&quot;23004&quot; tagname0=&quot;m_ppcolschidxUNRECOGNIZED&quot; val=&quot;0&quot;/&gt;&lt;m_nBrightness val=&quot;0&quot;/&gt;&lt;/elem&gt;&lt;elem m_fUsage=&quot;1.85302018885184190000E-001&quot;&gt;&lt;m_msothmcolidx val=&quot;0&quot;/&gt;&lt;m_rgb r=&quot;e7&quot; g=&quot;6e&quot; b=&quot;85&quot;/&gt;&lt;m_ppcolschidx tagver0=&quot;23004&quot; tagname0=&quot;m_ppcolschidxUNRECOGNIZED&quot; val=&quot;0&quot;/&gt;&lt;m_nBrightness val=&quot;0&quot;/&gt;&lt;/elem&gt;&lt;elem m_fUsage=&quot;1.66771816996665770000E-001&quot;&gt;&lt;m_msothmcolidx val=&quot;0&quot;/&gt;&lt;m_rgb r=&quot;c5&quot; g=&quot;20&quot; b=&quot;3f&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heme/theme1.xml><?xml version="1.0" encoding="utf-8"?>
<a:theme xmlns:a="http://schemas.openxmlformats.org/drawingml/2006/main" name="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1_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potx" id="{4054CF07-FAAE-4ABC-85D1-394DC9CBD244}" vid="{C0301C67-A564-49AC-BD55-E8F7BD27302E}"/>
    </a:ext>
  </a:extLst>
</a:theme>
</file>

<file path=ppt/theme/theme5.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36626226E27B74892394EFBDF922767" ma:contentTypeVersion="2" ma:contentTypeDescription="Create a new document." ma:contentTypeScope="" ma:versionID="7eb1f3556ce03623d52d047154736948">
  <xsd:schema xmlns:xsd="http://www.w3.org/2001/XMLSchema" xmlns:xs="http://www.w3.org/2001/XMLSchema" xmlns:p="http://schemas.microsoft.com/office/2006/metadata/properties" xmlns:ns2="517b36ea-b140-47be-8d07-387acfc90838" targetNamespace="http://schemas.microsoft.com/office/2006/metadata/properties" ma:root="true" ma:fieldsID="8f91c62ed870a8b4a8a08e92a9d04d9d" ns2:_="">
    <xsd:import namespace="517b36ea-b140-47be-8d07-387acfc908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7b36ea-b140-47be-8d07-387acfc90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E5E569-50E6-4E55-854C-3359E7A540F3}">
  <ds:schemaRefs>
    <ds:schemaRef ds:uri="http://schemas.microsoft.com/sharepoint/v3/contenttype/forms"/>
  </ds:schemaRefs>
</ds:datastoreItem>
</file>

<file path=customXml/itemProps2.xml><?xml version="1.0" encoding="utf-8"?>
<ds:datastoreItem xmlns:ds="http://schemas.openxmlformats.org/officeDocument/2006/customXml" ds:itemID="{92140B17-0E85-40FB-904D-6E0A38E3BAB5}">
  <ds:schemaRefs>
    <ds:schemaRef ds:uri="http://purl.org/dc/elements/1.1/"/>
    <ds:schemaRef ds:uri="http://schemas.microsoft.com/office/2006/metadata/properties"/>
    <ds:schemaRef ds:uri="517b36ea-b140-47be-8d07-387acfc9083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BAD333BE-32D9-4644-9B20-C228C58184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7b36ea-b140-47be-8d07-387acfc908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4799</Words>
  <Application>Microsoft Office PowerPoint</Application>
  <PresentationFormat>Personnalisé</PresentationFormat>
  <Paragraphs>713</Paragraphs>
  <Slides>31</Slides>
  <Notes>22</Notes>
  <HiddenSlides>0</HiddenSlides>
  <MMClips>0</MMClips>
  <ScaleCrop>false</ScaleCrop>
  <HeadingPairs>
    <vt:vector size="6" baseType="variant">
      <vt:variant>
        <vt:lpstr>Polices utilisées</vt:lpstr>
      </vt:variant>
      <vt:variant>
        <vt:i4>12</vt:i4>
      </vt:variant>
      <vt:variant>
        <vt:lpstr>Thème</vt:lpstr>
      </vt:variant>
      <vt:variant>
        <vt:i4>6</vt:i4>
      </vt:variant>
      <vt:variant>
        <vt:lpstr>Titres des diapositives</vt:lpstr>
      </vt:variant>
      <vt:variant>
        <vt:i4>31</vt:i4>
      </vt:variant>
    </vt:vector>
  </HeadingPairs>
  <TitlesOfParts>
    <vt:vector size="49" baseType="lpstr">
      <vt:lpstr>Arial</vt:lpstr>
      <vt:lpstr>Calibri</vt:lpstr>
      <vt:lpstr>Calibri Light</vt:lpstr>
      <vt:lpstr>Consolas</vt:lpstr>
      <vt:lpstr>Courier New</vt:lpstr>
      <vt:lpstr>Segoe Pro Light</vt:lpstr>
      <vt:lpstr>Segoe Pro Semibold</vt:lpstr>
      <vt:lpstr>Segoe UI</vt:lpstr>
      <vt:lpstr>Segoe UI Light</vt:lpstr>
      <vt:lpstr>Segoe UI Semibold</vt:lpstr>
      <vt:lpstr>Segoe UI Semilight</vt:lpstr>
      <vt:lpstr>Wingdings</vt:lpstr>
      <vt:lpstr>WHITE TEMPLATE</vt:lpstr>
      <vt:lpstr>1_WHITE TEMPLATE</vt:lpstr>
      <vt:lpstr>Office Theme</vt:lpstr>
      <vt:lpstr>2_TechEd 2014 Dk Blue</vt:lpstr>
      <vt:lpstr>1_5-30660_TR21_BO_CT_Template</vt:lpstr>
      <vt:lpstr>5-50033_TR23_BO_CT_Template</vt:lpstr>
      <vt:lpstr>Module 4 Azure Active Directory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2014-04-23 TLO Meeting Deck vF.pptx</dc:title>
  <dc:creator/>
  <cp:lastModifiedBy/>
  <cp:revision>1</cp:revision>
  <dcterms:created xsi:type="dcterms:W3CDTF">2014-04-22T23:18:26Z</dcterms:created>
  <dcterms:modified xsi:type="dcterms:W3CDTF">2018-09-14T14:14:21Z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MSFT 2014 v4</vt:lpwstr>
  </property>
  <property fmtid="{D5CDD505-2E9C-101B-9397-08002B2CF9AE}" pid="3" name="Template Name">
    <vt:lpwstr>Onscreen</vt:lpwstr>
  </property>
  <property fmtid="{D5CDD505-2E9C-101B-9397-08002B2CF9AE}" pid="4" name="ContentTypeId">
    <vt:lpwstr>0x010100536626226E27B74892394EFBDF922767</vt:lpwstr>
  </property>
  <property fmtid="{D5CDD505-2E9C-101B-9397-08002B2CF9AE}" pid="5" name="Order">
    <vt:r8>158000</vt:r8>
  </property>
  <property fmtid="{D5CDD505-2E9C-101B-9397-08002B2CF9AE}" pid="6" name="_NewReviewCycle">
    <vt:lpwstr/>
  </property>
  <property fmtid="{D5CDD505-2E9C-101B-9397-08002B2CF9AE}" pid="7" name="DocVizMetadataToken">
    <vt:lpwstr>600x586x1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albertma@microsoft.com</vt:lpwstr>
  </property>
  <property fmtid="{D5CDD505-2E9C-101B-9397-08002B2CF9AE}" pid="11" name="MSIP_Label_f42aa342-8706-4288-bd11-ebb85995028c_SetDate">
    <vt:lpwstr>2018-05-25T10:55:05.5609368Z</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ies>
</file>